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7" r:id="rId4"/>
    <p:sldId id="278" r:id="rId5"/>
    <p:sldId id="281" r:id="rId6"/>
    <p:sldId id="279" r:id="rId7"/>
    <p:sldId id="280" r:id="rId8"/>
    <p:sldId id="282" r:id="rId9"/>
    <p:sldId id="258" r:id="rId10"/>
    <p:sldId id="269" r:id="rId11"/>
    <p:sldId id="284" r:id="rId12"/>
    <p:sldId id="264" r:id="rId13"/>
    <p:sldId id="259" r:id="rId14"/>
    <p:sldId id="270" r:id="rId15"/>
    <p:sldId id="283" r:id="rId16"/>
    <p:sldId id="265" r:id="rId17"/>
    <p:sldId id="260" r:id="rId18"/>
    <p:sldId id="271" r:id="rId19"/>
    <p:sldId id="285" r:id="rId20"/>
    <p:sldId id="266" r:id="rId21"/>
    <p:sldId id="262" r:id="rId22"/>
    <p:sldId id="272" r:id="rId23"/>
    <p:sldId id="286" r:id="rId24"/>
    <p:sldId id="267" r:id="rId25"/>
    <p:sldId id="263" r:id="rId26"/>
    <p:sldId id="273" r:id="rId27"/>
    <p:sldId id="287" r:id="rId28"/>
    <p:sldId id="268" r:id="rId29"/>
    <p:sldId id="288" r:id="rId30"/>
    <p:sldId id="275" r:id="rId31"/>
    <p:sldId id="276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Zhmaylo" initials="MZ" lastIdx="1" clrIdx="0">
    <p:extLst>
      <p:ext uri="{19B8F6BF-5375-455C-9EA6-DF929625EA0E}">
        <p15:presenceInfo xmlns:p15="http://schemas.microsoft.com/office/powerpoint/2012/main" userId="6b6ec3d6b46c1b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223F"/>
    <a:srgbClr val="21EFFF"/>
    <a:srgbClr val="967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44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6D2C6-D92B-49BB-BE3D-DB607A153950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A56A1-A32F-42F4-A59E-123E9A4DF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328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AACAF-F39E-A5F3-6AC1-77E79EEC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56466A4-EA85-9218-3722-CAAAB9D42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56DF25-FBEA-B1D9-6023-E49580450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8A13-C10E-4032-88E6-99C462C4C0D8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4EF0E2-BA98-4C4E-0F29-97989506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5D8226-5EE9-41CF-10A1-42975B7A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26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B582F-6520-EE7A-D5B5-3E1B66120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268034B-438D-A193-2027-D61755920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953943-F2D0-D194-A816-31EAC9248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8A13-C10E-4032-88E6-99C462C4C0D8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A4D21-F347-58B6-AAD0-ABC8E8747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E5366A-492C-13C8-ED25-CDBDB2FF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44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81017E6-599B-7125-3CBF-558D5AC19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1432DE-725A-DB44-3874-E35C1CB06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3502A9-E2C7-1E63-7E1A-8AA714C4D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8A13-C10E-4032-88E6-99C462C4C0D8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7920E8-7153-AE17-9EF5-319D19F7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60AD82-C119-B9FA-DAE2-EE7935DD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505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DF047-D581-E6B4-E586-F2A34DAD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0B078C-AF7B-AE32-A865-3E09BA449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831874-9343-29AB-C1F2-9D571958D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8A13-C10E-4032-88E6-99C462C4C0D8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540BF9-B87B-FA10-1320-6B1D3146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5AF25A-072B-440E-5A4A-A5D21E8FC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06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16D53E-AF86-D715-266C-E757F04B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B6E7BB-C1D6-39BD-92E8-F90386BB4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310034-81B1-905A-A310-37D80116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8A13-C10E-4032-88E6-99C462C4C0D8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D5380B-12A5-E463-B06F-B6D7B6933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F48962-516F-84E2-1815-F71038D15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6486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A1CF12-8B71-4A93-ED9C-D22222A8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2FF997-37B2-C729-A6BF-856DC8ACC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8BCC243-20F5-D8C3-F6DB-8DB62BAB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1B88D4-B5AC-BB5B-019B-E56E99C2E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8A13-C10E-4032-88E6-99C462C4C0D8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7A6D4E-4488-1DBE-51B7-EE21B4E37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659964-2FC4-18B2-B060-9B458F2A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80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C76771-A059-F82D-7128-1756D13F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FD7173-45B2-8549-C980-C5C84D43E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A6C76E8-EC89-83E1-4F33-BE39F4D32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066A2CE-182E-324D-E200-4DA3D7819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CF04921-2162-D33A-03D4-F1947F440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A149D16-415D-6EDB-333B-C5678CF1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8A13-C10E-4032-88E6-99C462C4C0D8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DE9E906-A8AC-90B4-6394-26B5DFAB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E6EC58B-2480-9C49-99C0-8F249B2CD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7044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5B3F46-0736-181C-65DF-4FDF952C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4B14F83-3104-D65F-AAA9-A8558A6F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8A13-C10E-4032-88E6-99C462C4C0D8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8AEA317-1461-1DCC-B376-62FCBB233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1F48F49-C89D-6858-B5EC-45F3C064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88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7417B98-19B7-E996-D0AC-32857B425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8A13-C10E-4032-88E6-99C462C4C0D8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FB01272-E227-CD26-DF39-ACBC7D844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4B2DA3-1ED4-0E01-3002-D5C275964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83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17044-150B-885E-8351-66F845E1A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22BB41-25EF-1013-C9F8-26A14736A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34BC615-4257-DAD0-0E81-C901AA01E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04984C4-DDFE-5B07-00FC-47221CDC2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8A13-C10E-4032-88E6-99C462C4C0D8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A408F2-24C8-B8D4-E05A-887B779FD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DDFADD-BF82-048E-A11E-AE2C83F0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145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FD635-5DF8-8ED1-E444-0B77AAA9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7DA952C-BD62-2F55-18A4-FF6BCCC7DA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0C03A80-7301-6F06-18C8-CE7056E2D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A698D3-3327-BFA1-F1F5-CE01B41CB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8A13-C10E-4032-88E6-99C462C4C0D8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672F1B-AB2A-3D37-04D3-BAD4DFAA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0BCC37-4105-F9DD-F885-841D64DB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027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E24AAD-BE08-03AE-8691-4715087FA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5A60B9-9C10-8051-A930-D7D66ED73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9B4DE9-537E-FD8B-5257-BC8F3F2770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C8A13-C10E-4032-88E6-99C462C4C0D8}" type="datetimeFigureOut">
              <a:rPr lang="ru-RU" smtClean="0"/>
              <a:t>30.12.2023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52E4F3-5DE5-8A8F-9B11-C6B6DE3A8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579D20-13EC-498B-8A47-689F11FDE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14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" Type="http://schemas.openxmlformats.org/officeDocument/2006/relationships/image" Target="../media/image22.png"/><Relationship Id="rId16" Type="http://schemas.openxmlformats.org/officeDocument/2006/relationships/image" Target="../media/image13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6.jpg"/><Relationship Id="rId15" Type="http://schemas.openxmlformats.org/officeDocument/2006/relationships/image" Target="../media/image3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19.png"/><Relationship Id="rId14" Type="http://schemas.openxmlformats.org/officeDocument/2006/relationships/image" Target="../media/image1.png"/><Relationship Id="rId22" Type="http://schemas.openxmlformats.org/officeDocument/2006/relationships/image" Target="../media/image1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" Type="http://schemas.openxmlformats.org/officeDocument/2006/relationships/image" Target="../media/image22.png"/><Relationship Id="rId16" Type="http://schemas.openxmlformats.org/officeDocument/2006/relationships/image" Target="../media/image13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6.jpg"/><Relationship Id="rId15" Type="http://schemas.openxmlformats.org/officeDocument/2006/relationships/image" Target="../media/image3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19.png"/><Relationship Id="rId14" Type="http://schemas.openxmlformats.org/officeDocument/2006/relationships/image" Target="../media/image1.png"/><Relationship Id="rId22" Type="http://schemas.openxmlformats.org/officeDocument/2006/relationships/image" Target="../media/image17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883AC5F-E1D8-C58D-8FD9-EA8E5ADF0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300145">
            <a:off x="993865" y="4591483"/>
            <a:ext cx="3781425" cy="17145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A64316A9-6A74-1DAD-3CD2-B3E20E267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4" y="799823"/>
            <a:ext cx="6419850" cy="4791075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CF9506B3-D8A9-E866-F1F8-459026977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135" y="411188"/>
            <a:ext cx="6419850" cy="4791075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CF297F86-CC9A-7715-5964-BD813A743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010" y="22383"/>
            <a:ext cx="6419850" cy="479107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C082605-38B1-FA91-96DE-885627F65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7" y="4178819"/>
            <a:ext cx="3371850" cy="657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8F9F0E-20F2-9029-CDFE-49287E735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150" y="5746174"/>
            <a:ext cx="8324850" cy="1000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20DFC9-2ABC-2EC8-50DC-D97C861C0130}"/>
              </a:ext>
            </a:extLst>
          </p:cNvPr>
          <p:cNvSpPr txBox="1"/>
          <p:nvPr/>
        </p:nvSpPr>
        <p:spPr>
          <a:xfrm>
            <a:off x="246851" y="347333"/>
            <a:ext cx="130816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S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h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a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0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w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C0A053-3D37-AD44-9B7C-71AC763BA3CB}"/>
              </a:ext>
            </a:extLst>
          </p:cNvPr>
          <p:cNvSpPr txBox="1"/>
          <p:nvPr/>
        </p:nvSpPr>
        <p:spPr>
          <a:xfrm>
            <a:off x="615410" y="441493"/>
            <a:ext cx="1308168" cy="6186309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$</a:t>
            </a:r>
          </a:p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h</a:t>
            </a:r>
          </a:p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@</a:t>
            </a:r>
          </a:p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d</a:t>
            </a:r>
          </a:p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0</a:t>
            </a:r>
          </a:p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V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D608247-E3E6-28C3-B1B7-0AAA8973F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698248">
            <a:off x="9319805" y="181739"/>
            <a:ext cx="2895600" cy="77152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985" y="2311610"/>
            <a:ext cx="2964831" cy="2964831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44F82EE-FAEB-A66B-380D-7AFCBCB51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90653">
            <a:off x="5691845" y="1661158"/>
            <a:ext cx="4248150" cy="16383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5551EE1-2512-B34F-80BF-B585DE6B5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6731" y="3062959"/>
            <a:ext cx="3781425" cy="15621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5E38FC1-81BC-8DA8-C50D-9CA47AC713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1665" y="2945589"/>
            <a:ext cx="3133725" cy="88582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F321879-B6B0-D02E-03A4-10FB016C50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7396" y="1190274"/>
            <a:ext cx="6086475" cy="11525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309812F-3304-A7FD-B370-A2C1E9C236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52214" y="233360"/>
            <a:ext cx="6810375" cy="6381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BA5C6F0-A728-10C8-6E1E-6161871485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7758902">
            <a:off x="413687" y="1092730"/>
            <a:ext cx="3038475" cy="97155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1C1C2E6-60FD-BE61-681B-80990B44E4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16067">
            <a:off x="6906581" y="1216600"/>
            <a:ext cx="4733925" cy="1733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>
            <a:off x="11110165" y="961252"/>
            <a:ext cx="104547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bg1"/>
              </a:solidFill>
              <a:latin typeface="Montserrat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005561E-B1CC-AA66-41E8-7E1482E0AF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0" y="0"/>
            <a:ext cx="2162175" cy="4286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3267AC-E57A-6DDA-5819-55D82564791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7396" y="5756996"/>
            <a:ext cx="1266825" cy="3524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BBC6F5B-3342-D736-2B96-C1F2FA0EE6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18745" y="1168976"/>
            <a:ext cx="3943350" cy="42862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6FE544C-AD04-B989-3C24-CC8535E853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089" y="4331442"/>
            <a:ext cx="1133475" cy="113347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45E5E18-140C-5AFA-3A33-185694B19B7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69294" y="4207394"/>
            <a:ext cx="1828800" cy="12573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CDB978C-7F59-1378-682A-B6F5729503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8864108">
            <a:off x="3089209" y="3188332"/>
            <a:ext cx="2162175" cy="428625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4BEA7C2-A307-6F5B-B621-A6415A443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472716">
            <a:off x="6124816" y="3897610"/>
            <a:ext cx="3371850" cy="65722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CF3844D-FDF7-B927-394A-F41867687C85}"/>
              </a:ext>
            </a:extLst>
          </p:cNvPr>
          <p:cNvSpPr txBox="1"/>
          <p:nvPr/>
        </p:nvSpPr>
        <p:spPr>
          <a:xfrm>
            <a:off x="1495095" y="5905792"/>
            <a:ext cx="7761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V</a:t>
            </a:r>
            <a:endParaRPr lang="ru-RU" sz="6600" dirty="0">
              <a:solidFill>
                <a:schemeClr val="tx1">
                  <a:lumMod val="95000"/>
                  <a:lumOff val="5000"/>
                </a:schemeClr>
              </a:solidFill>
              <a:latin typeface="Montserrat" pitchFamily="2" charset="-52"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D960FC1-38A5-4680-EC79-795A7A3F8B1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85383" y="4434204"/>
            <a:ext cx="2978046" cy="1512742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2F659065-2BE7-1961-CE47-B2FA45D6DFF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12518" y="6380109"/>
            <a:ext cx="3886200" cy="4191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F7374129-D176-53C3-96EC-50ED67A23C1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73129" y="5171300"/>
            <a:ext cx="4181475" cy="1638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CCC7B3-F3EB-C8D3-7D6D-7442DEF72631}"/>
              </a:ext>
            </a:extLst>
          </p:cNvPr>
          <p:cNvSpPr txBox="1"/>
          <p:nvPr/>
        </p:nvSpPr>
        <p:spPr>
          <a:xfrm>
            <a:off x="11662330" y="6229533"/>
            <a:ext cx="332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33971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74DA3BD-5B1A-C0B2-E060-FB9D9E340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55510">
            <a:off x="-118312" y="4893199"/>
            <a:ext cx="2401988" cy="240198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B23EBF-632F-B2F7-56A0-0D1FA984453A}"/>
              </a:ext>
            </a:extLst>
          </p:cNvPr>
          <p:cNvSpPr/>
          <p:nvPr/>
        </p:nvSpPr>
        <p:spPr>
          <a:xfrm>
            <a:off x="8003097" y="511728"/>
            <a:ext cx="3917659" cy="51424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B70A74-F784-943F-E393-3BAF2B767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623" y="673216"/>
            <a:ext cx="3614606" cy="4819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3C6FF1-E169-E8EB-801A-78FDC24B866E}"/>
              </a:ext>
            </a:extLst>
          </p:cNvPr>
          <p:cNvSpPr txBox="1"/>
          <p:nvPr/>
        </p:nvSpPr>
        <p:spPr>
          <a:xfrm>
            <a:off x="271244" y="164045"/>
            <a:ext cx="4338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Создание персонажей</a:t>
            </a:r>
          </a:p>
          <a:p>
            <a:endParaRPr lang="ru-RU" sz="24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1EEE2-8DB2-E7D9-BB2D-2A837F78D2B2}"/>
              </a:ext>
            </a:extLst>
          </p:cNvPr>
          <p:cNvSpPr txBox="1"/>
          <p:nvPr/>
        </p:nvSpPr>
        <p:spPr>
          <a:xfrm>
            <a:off x="152864" y="3082953"/>
            <a:ext cx="2605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Фоны новеллы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FFCEBF-2C53-46E6-720C-79C39173EFF0}"/>
              </a:ext>
            </a:extLst>
          </p:cNvPr>
          <p:cNvSpPr txBox="1"/>
          <p:nvPr/>
        </p:nvSpPr>
        <p:spPr>
          <a:xfrm>
            <a:off x="3897521" y="1409360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Подбор музыки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7D1905-7465-E8E3-6F81-ECACB202E1AE}"/>
              </a:ext>
            </a:extLst>
          </p:cNvPr>
          <p:cNvSpPr txBox="1"/>
          <p:nvPr/>
        </p:nvSpPr>
        <p:spPr>
          <a:xfrm>
            <a:off x="1790651" y="5492691"/>
            <a:ext cx="4796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itchFamily="2" charset="-52"/>
              </a:rPr>
              <a:t>Творческое наполнение продукта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614E2-BB5F-5249-C994-87A2C5C2A6F5}"/>
              </a:ext>
            </a:extLst>
          </p:cNvPr>
          <p:cNvSpPr txBox="1"/>
          <p:nvPr/>
        </p:nvSpPr>
        <p:spPr>
          <a:xfrm>
            <a:off x="3750229" y="3936831"/>
            <a:ext cx="2784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Прорисовка локаций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Реализация сцен</a:t>
            </a:r>
          </a:p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MidJourney </a:t>
            </a:r>
            <a:r>
              <a:rPr lang="en-US" dirty="0">
                <a:solidFill>
                  <a:schemeClr val="bg1"/>
                </a:solidFill>
                <a:latin typeface="Montserrat" pitchFamily="2" charset="-52"/>
                <a:sym typeface="Wingdings" panose="05000000000000000000" pitchFamily="2" charset="2"/>
              </a:rPr>
              <a:t></a:t>
            </a:r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</p:txBody>
      </p:sp>
      <p:cxnSp>
        <p:nvCxnSpPr>
          <p:cNvPr id="15" name="Соединитель: изогнутый 14">
            <a:extLst>
              <a:ext uri="{FF2B5EF4-FFF2-40B4-BE49-F238E27FC236}">
                <a16:creationId xmlns:a16="http://schemas.microsoft.com/office/drawing/2014/main" id="{AC6F9290-3363-0DD0-2FB5-5808DA7B7921}"/>
              </a:ext>
            </a:extLst>
          </p:cNvPr>
          <p:cNvCxnSpPr>
            <a:stCxn id="9" idx="2"/>
            <a:endCxn id="13" idx="1"/>
          </p:cNvCxnSpPr>
          <p:nvPr/>
        </p:nvCxnSpPr>
        <p:spPr>
          <a:xfrm rot="16200000" flipH="1">
            <a:off x="2175907" y="2824174"/>
            <a:ext cx="853878" cy="2294765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оединитель: изогнутый 16">
            <a:extLst>
              <a:ext uri="{FF2B5EF4-FFF2-40B4-BE49-F238E27FC236}">
                <a16:creationId xmlns:a16="http://schemas.microsoft.com/office/drawing/2014/main" id="{107124E3-03B0-E5B8-DB79-3475AE813B51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H="1" flipV="1">
            <a:off x="5142598" y="4860161"/>
            <a:ext cx="1444559" cy="832585"/>
          </a:xfrm>
          <a:prstGeom prst="curvedConnector4">
            <a:avLst>
              <a:gd name="adj1" fmla="val -15825"/>
              <a:gd name="adj2" fmla="val 62014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7557B9D-A65E-9BF8-8612-801135A4666C}"/>
              </a:ext>
            </a:extLst>
          </p:cNvPr>
          <p:cNvSpPr txBox="1"/>
          <p:nvPr/>
        </p:nvSpPr>
        <p:spPr>
          <a:xfrm>
            <a:off x="1490568" y="1418169"/>
            <a:ext cx="2173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Эмоции героев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Стиль одежды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Прорисовка поз</a:t>
            </a:r>
          </a:p>
        </p:txBody>
      </p:sp>
      <p:cxnSp>
        <p:nvCxnSpPr>
          <p:cNvPr id="26" name="Соединитель: изогнутый 25">
            <a:extLst>
              <a:ext uri="{FF2B5EF4-FFF2-40B4-BE49-F238E27FC236}">
                <a16:creationId xmlns:a16="http://schemas.microsoft.com/office/drawing/2014/main" id="{9A927C4B-3C20-1073-B043-23C66D1FC0BB}"/>
              </a:ext>
            </a:extLst>
          </p:cNvPr>
          <p:cNvCxnSpPr>
            <a:cxnSpLocks/>
            <a:stCxn id="8" idx="3"/>
            <a:endCxn id="19" idx="0"/>
          </p:cNvCxnSpPr>
          <p:nvPr/>
        </p:nvCxnSpPr>
        <p:spPr>
          <a:xfrm flipH="1">
            <a:off x="2577565" y="579544"/>
            <a:ext cx="2031726" cy="838625"/>
          </a:xfrm>
          <a:prstGeom prst="curvedConnector4">
            <a:avLst>
              <a:gd name="adj1" fmla="val -11252"/>
              <a:gd name="adj2" fmla="val 74773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56D7C23-3D29-2DC3-DDB6-496A387B6385}"/>
              </a:ext>
            </a:extLst>
          </p:cNvPr>
          <p:cNvSpPr txBox="1"/>
          <p:nvPr/>
        </p:nvSpPr>
        <p:spPr>
          <a:xfrm>
            <a:off x="3778863" y="2355729"/>
            <a:ext cx="4224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&gt;10 </a:t>
            </a:r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часов подбора исполнителей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Изменение аудио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Создание произведений</a:t>
            </a:r>
          </a:p>
        </p:txBody>
      </p:sp>
      <p:cxnSp>
        <p:nvCxnSpPr>
          <p:cNvPr id="31" name="Соединитель: изогнутый 30">
            <a:extLst>
              <a:ext uri="{FF2B5EF4-FFF2-40B4-BE49-F238E27FC236}">
                <a16:creationId xmlns:a16="http://schemas.microsoft.com/office/drawing/2014/main" id="{24499C59-DA1D-1DAE-BC0B-A64A3F5FD614}"/>
              </a:ext>
            </a:extLst>
          </p:cNvPr>
          <p:cNvCxnSpPr>
            <a:stCxn id="10" idx="1"/>
            <a:endCxn id="29" idx="0"/>
          </p:cNvCxnSpPr>
          <p:nvPr/>
        </p:nvCxnSpPr>
        <p:spPr>
          <a:xfrm rot="10800000" flipH="1" flipV="1">
            <a:off x="3897520" y="1640193"/>
            <a:ext cx="1993459" cy="715536"/>
          </a:xfrm>
          <a:prstGeom prst="curvedConnector4">
            <a:avLst>
              <a:gd name="adj1" fmla="val -11468"/>
              <a:gd name="adj2" fmla="val 6613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D511962-9E33-AB78-8634-707729505A8A}"/>
              </a:ext>
            </a:extLst>
          </p:cNvPr>
          <p:cNvSpPr txBox="1"/>
          <p:nvPr/>
        </p:nvSpPr>
        <p:spPr>
          <a:xfrm>
            <a:off x="9421184" y="5885134"/>
            <a:ext cx="1960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Даня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36B264-F84F-A4A3-FECE-2FDD589927AA}"/>
              </a:ext>
            </a:extLst>
          </p:cNvPr>
          <p:cNvSpPr txBox="1"/>
          <p:nvPr/>
        </p:nvSpPr>
        <p:spPr>
          <a:xfrm>
            <a:off x="11662330" y="6229533"/>
            <a:ext cx="603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41532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74DA3BD-5B1A-C0B2-E060-FB9D9E340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55510">
            <a:off x="-118312" y="4893199"/>
            <a:ext cx="2401988" cy="240198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B23EBF-632F-B2F7-56A0-0D1FA984453A}"/>
              </a:ext>
            </a:extLst>
          </p:cNvPr>
          <p:cNvSpPr/>
          <p:nvPr/>
        </p:nvSpPr>
        <p:spPr>
          <a:xfrm>
            <a:off x="8003097" y="511728"/>
            <a:ext cx="3917659" cy="51424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B70A74-F784-943F-E393-3BAF2B767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623" y="673216"/>
            <a:ext cx="3614606" cy="481947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D511962-9E33-AB78-8634-707729505A8A}"/>
              </a:ext>
            </a:extLst>
          </p:cNvPr>
          <p:cNvSpPr txBox="1"/>
          <p:nvPr/>
        </p:nvSpPr>
        <p:spPr>
          <a:xfrm>
            <a:off x="9421184" y="5885134"/>
            <a:ext cx="1960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Даня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B63B58-EB8B-0334-54A5-4F7F0DBD3451}"/>
              </a:ext>
            </a:extLst>
          </p:cNvPr>
          <p:cNvSpPr txBox="1"/>
          <p:nvPr/>
        </p:nvSpPr>
        <p:spPr>
          <a:xfrm>
            <a:off x="142351" y="444615"/>
            <a:ext cx="77849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Результаты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:</a:t>
            </a:r>
          </a:p>
          <a:p>
            <a:pPr marL="514350" indent="-514350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Создала всю визуальную часть новеллы</a:t>
            </a:r>
          </a:p>
          <a:p>
            <a:pPr marL="514350" indent="-514350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Проработка героев под сюжет</a:t>
            </a:r>
          </a:p>
          <a:p>
            <a:pPr marL="514350" indent="-514350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Реализация </a:t>
            </a:r>
            <a:r>
              <a:rPr lang="ru-RU" sz="2800" dirty="0" err="1">
                <a:solidFill>
                  <a:schemeClr val="bg1"/>
                </a:solidFill>
                <a:latin typeface="Montserrat" pitchFamily="2" charset="-52"/>
              </a:rPr>
              <a:t>аудиосоставляющей</a:t>
            </a:r>
            <a:endParaRPr lang="ru-RU" sz="2800" dirty="0">
              <a:solidFill>
                <a:schemeClr val="bg1"/>
              </a:solidFill>
              <a:latin typeface="Montserrat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D602D5-B75D-CDF9-65E1-FB58446D7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640" y="2957173"/>
            <a:ext cx="2981325" cy="3305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48B6D-6229-8EEE-DA34-CF1362A175A8}"/>
              </a:ext>
            </a:extLst>
          </p:cNvPr>
          <p:cNvSpPr txBox="1"/>
          <p:nvPr/>
        </p:nvSpPr>
        <p:spPr>
          <a:xfrm>
            <a:off x="11662330" y="6229533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871852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>
            <a:off x="458705" y="680220"/>
            <a:ext cx="10454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-52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344" y="-179195"/>
            <a:ext cx="2401988" cy="2401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8E34A4-C490-9092-27DE-62F9F3E29F27}"/>
              </a:ext>
            </a:extLst>
          </p:cNvPr>
          <p:cNvSpPr txBox="1"/>
          <p:nvPr/>
        </p:nvSpPr>
        <p:spPr>
          <a:xfrm>
            <a:off x="1275584" y="3304310"/>
            <a:ext cx="3340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esigner</a:t>
            </a:r>
            <a:endParaRPr lang="ru-RU" sz="66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5E5C72-B8F0-7BCC-0C5F-4EF85224A998}"/>
              </a:ext>
            </a:extLst>
          </p:cNvPr>
          <p:cNvSpPr txBox="1"/>
          <p:nvPr/>
        </p:nvSpPr>
        <p:spPr>
          <a:xfrm>
            <a:off x="11662330" y="6229533"/>
            <a:ext cx="564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266292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>
            <a:off x="6007450" y="711392"/>
            <a:ext cx="10454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-52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68662" y="-218916"/>
            <a:ext cx="2401988" cy="2401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8E34A4-C490-9092-27DE-62F9F3E29F27}"/>
              </a:ext>
            </a:extLst>
          </p:cNvPr>
          <p:cNvSpPr txBox="1"/>
          <p:nvPr/>
        </p:nvSpPr>
        <p:spPr>
          <a:xfrm>
            <a:off x="6824329" y="3335482"/>
            <a:ext cx="3340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esigner</a:t>
            </a:r>
            <a:endParaRPr lang="ru-RU" sz="66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3B496-FA09-C232-BACA-807BF0D29EB6}"/>
              </a:ext>
            </a:extLst>
          </p:cNvPr>
          <p:cNvSpPr txBox="1"/>
          <p:nvPr/>
        </p:nvSpPr>
        <p:spPr>
          <a:xfrm>
            <a:off x="3217583" y="3335482"/>
            <a:ext cx="28918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Game</a:t>
            </a:r>
            <a:endParaRPr lang="ru-RU" sz="66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3FC2B-14EC-50A2-EBAA-9030F5A3DF91}"/>
              </a:ext>
            </a:extLst>
          </p:cNvPr>
          <p:cNvSpPr txBox="1"/>
          <p:nvPr/>
        </p:nvSpPr>
        <p:spPr>
          <a:xfrm>
            <a:off x="11662330" y="6229533"/>
            <a:ext cx="562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473310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0E7F682-9AA6-A7C8-8DD5-BB6A4503489F}"/>
              </a:ext>
            </a:extLst>
          </p:cNvPr>
          <p:cNvSpPr/>
          <p:nvPr/>
        </p:nvSpPr>
        <p:spPr>
          <a:xfrm>
            <a:off x="327170" y="494949"/>
            <a:ext cx="4286775" cy="56122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48298B-D9FB-6AA6-3763-74E685153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5" y="553673"/>
            <a:ext cx="4103439" cy="54712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707163-25DA-1971-5A2E-12237957C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218" y="-319437"/>
            <a:ext cx="2401988" cy="2401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265D6-67FB-AB63-7357-D672898E4313}"/>
              </a:ext>
            </a:extLst>
          </p:cNvPr>
          <p:cNvSpPr txBox="1"/>
          <p:nvPr/>
        </p:nvSpPr>
        <p:spPr>
          <a:xfrm>
            <a:off x="5089058" y="382159"/>
            <a:ext cx="433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Сюжет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7193FE-02C2-6E2F-F1DC-752210A9AF30}"/>
              </a:ext>
            </a:extLst>
          </p:cNvPr>
          <p:cNvSpPr txBox="1"/>
          <p:nvPr/>
        </p:nvSpPr>
        <p:spPr>
          <a:xfrm>
            <a:off x="6716910" y="1612044"/>
            <a:ext cx="1898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Краткий</a:t>
            </a: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По дням</a:t>
            </a: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Полный</a:t>
            </a:r>
          </a:p>
        </p:txBody>
      </p:sp>
      <p:cxnSp>
        <p:nvCxnSpPr>
          <p:cNvPr id="10" name="Соединитель: изогнутый 9">
            <a:extLst>
              <a:ext uri="{FF2B5EF4-FFF2-40B4-BE49-F238E27FC236}">
                <a16:creationId xmlns:a16="http://schemas.microsoft.com/office/drawing/2014/main" id="{44DF5EF3-0E96-16E9-2E6B-0E81146881B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089058" y="700426"/>
            <a:ext cx="1627852" cy="1537662"/>
          </a:xfrm>
          <a:prstGeom prst="curvedConnector3">
            <a:avLst>
              <a:gd name="adj1" fmla="val -14043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26B7CF-A03A-3E93-FBB8-D2233314112F}"/>
              </a:ext>
            </a:extLst>
          </p:cNvPr>
          <p:cNvSpPr txBox="1"/>
          <p:nvPr/>
        </p:nvSpPr>
        <p:spPr>
          <a:xfrm>
            <a:off x="6096000" y="3198167"/>
            <a:ext cx="5795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Засыпал со словарем Даля в руках</a:t>
            </a:r>
          </a:p>
        </p:txBody>
      </p:sp>
      <p:cxnSp>
        <p:nvCxnSpPr>
          <p:cNvPr id="12" name="Соединитель: изогнутый 11">
            <a:extLst>
              <a:ext uri="{FF2B5EF4-FFF2-40B4-BE49-F238E27FC236}">
                <a16:creationId xmlns:a16="http://schemas.microsoft.com/office/drawing/2014/main" id="{CF834B52-C8C2-4F91-F89E-143BF188F4EA}"/>
              </a:ext>
            </a:extLst>
          </p:cNvPr>
          <p:cNvCxnSpPr>
            <a:cxnSpLocks/>
            <a:stCxn id="7" idx="1"/>
            <a:endCxn id="11" idx="1"/>
          </p:cNvCxnSpPr>
          <p:nvPr/>
        </p:nvCxnSpPr>
        <p:spPr>
          <a:xfrm rot="10800000" flipH="1" flipV="1">
            <a:off x="5089058" y="674546"/>
            <a:ext cx="1006942" cy="2754453"/>
          </a:xfrm>
          <a:prstGeom prst="curvedConnector3">
            <a:avLst>
              <a:gd name="adj1" fmla="val -22702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FFD7312-3A7D-1E79-0281-855FD8E42DFA}"/>
              </a:ext>
            </a:extLst>
          </p:cNvPr>
          <p:cNvSpPr txBox="1"/>
          <p:nvPr/>
        </p:nvSpPr>
        <p:spPr>
          <a:xfrm>
            <a:off x="6374028" y="4775448"/>
            <a:ext cx="4482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Знакомство с известными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           антиутопиями</a:t>
            </a:r>
          </a:p>
        </p:txBody>
      </p:sp>
      <p:cxnSp>
        <p:nvCxnSpPr>
          <p:cNvPr id="16" name="Соединитель: изогнутый 15">
            <a:extLst>
              <a:ext uri="{FF2B5EF4-FFF2-40B4-BE49-F238E27FC236}">
                <a16:creationId xmlns:a16="http://schemas.microsoft.com/office/drawing/2014/main" id="{516D8CF3-98B1-A06E-4757-4330253814A2}"/>
              </a:ext>
            </a:extLst>
          </p:cNvPr>
          <p:cNvCxnSpPr>
            <a:cxnSpLocks/>
            <a:stCxn id="7" idx="1"/>
            <a:endCxn id="15" idx="1"/>
          </p:cNvCxnSpPr>
          <p:nvPr/>
        </p:nvCxnSpPr>
        <p:spPr>
          <a:xfrm rot="10800000" flipH="1" flipV="1">
            <a:off x="5089058" y="674547"/>
            <a:ext cx="1284970" cy="4516400"/>
          </a:xfrm>
          <a:prstGeom prst="curvedConnector3">
            <a:avLst>
              <a:gd name="adj1" fmla="val -1779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CC6396B-B383-FB10-4DEA-D2DD6CC6DA83}"/>
              </a:ext>
            </a:extLst>
          </p:cNvPr>
          <p:cNvSpPr txBox="1"/>
          <p:nvPr/>
        </p:nvSpPr>
        <p:spPr>
          <a:xfrm>
            <a:off x="1393495" y="6110995"/>
            <a:ext cx="433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Ярослав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9E599-B3AD-F631-AAD4-B55285A8C962}"/>
              </a:ext>
            </a:extLst>
          </p:cNvPr>
          <p:cNvSpPr txBox="1"/>
          <p:nvPr/>
        </p:nvSpPr>
        <p:spPr>
          <a:xfrm>
            <a:off x="11662330" y="6229533"/>
            <a:ext cx="603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99895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EAF001-F41B-7928-AE02-A1F862F1B07D}"/>
              </a:ext>
            </a:extLst>
          </p:cNvPr>
          <p:cNvSpPr txBox="1"/>
          <p:nvPr/>
        </p:nvSpPr>
        <p:spPr>
          <a:xfrm>
            <a:off x="140026" y="100220"/>
            <a:ext cx="6325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Герой устал от обыденности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FAF89-36C8-1919-ED1E-AECC322CBA75}"/>
              </a:ext>
            </a:extLst>
          </p:cNvPr>
          <p:cNvSpPr txBox="1"/>
          <p:nvPr/>
        </p:nvSpPr>
        <p:spPr>
          <a:xfrm>
            <a:off x="5847126" y="796124"/>
            <a:ext cx="5609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Сердце жаждет перемен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6F715-C846-C05B-4D23-1F822C9916E2}"/>
              </a:ext>
            </a:extLst>
          </p:cNvPr>
          <p:cNvSpPr txBox="1"/>
          <p:nvPr/>
        </p:nvSpPr>
        <p:spPr>
          <a:xfrm>
            <a:off x="5535342" y="4984658"/>
            <a:ext cx="62327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Стать хакером или остаться </a:t>
            </a:r>
            <a:endParaRPr lang="en-US" sz="3200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обычным </a:t>
            </a:r>
            <a:r>
              <a:rPr lang="ru-RU" sz="3200" dirty="0" err="1">
                <a:solidFill>
                  <a:schemeClr val="bg1"/>
                </a:solidFill>
                <a:latin typeface="Montserrat" pitchFamily="2" charset="-52"/>
              </a:rPr>
              <a:t>безопасником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?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589E56F-1ACB-6FFE-C2DD-41BBC4D09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6" y="707544"/>
            <a:ext cx="5035981" cy="283274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4E0C632-C382-46DE-2C3B-591029AA0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98" y="1380899"/>
            <a:ext cx="5609228" cy="315519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AC99C0A-86BE-6224-E0CE-63881B012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" y="3802234"/>
            <a:ext cx="5254304" cy="29555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32CD97-CBA8-5CBB-6ED2-8D0CC100B746}"/>
              </a:ext>
            </a:extLst>
          </p:cNvPr>
          <p:cNvSpPr txBox="1"/>
          <p:nvPr/>
        </p:nvSpPr>
        <p:spPr>
          <a:xfrm>
            <a:off x="11662330" y="6229533"/>
            <a:ext cx="564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987975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>
            <a:off x="6007450" y="711392"/>
            <a:ext cx="10454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-52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68662" y="-218916"/>
            <a:ext cx="2401988" cy="2401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8E34A4-C490-9092-27DE-62F9F3E29F27}"/>
              </a:ext>
            </a:extLst>
          </p:cNvPr>
          <p:cNvSpPr txBox="1"/>
          <p:nvPr/>
        </p:nvSpPr>
        <p:spPr>
          <a:xfrm>
            <a:off x="6824329" y="3335482"/>
            <a:ext cx="3340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esigner</a:t>
            </a:r>
            <a:endParaRPr lang="ru-RU" sz="66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3B496-FA09-C232-BACA-807BF0D29EB6}"/>
              </a:ext>
            </a:extLst>
          </p:cNvPr>
          <p:cNvSpPr txBox="1"/>
          <p:nvPr/>
        </p:nvSpPr>
        <p:spPr>
          <a:xfrm>
            <a:off x="3217583" y="3335482"/>
            <a:ext cx="28918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Game</a:t>
            </a:r>
            <a:endParaRPr lang="ru-RU" sz="66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30A35-22E3-5A0F-2E48-4ACCF0F6195D}"/>
              </a:ext>
            </a:extLst>
          </p:cNvPr>
          <p:cNvSpPr txBox="1"/>
          <p:nvPr/>
        </p:nvSpPr>
        <p:spPr>
          <a:xfrm>
            <a:off x="11662330" y="6229533"/>
            <a:ext cx="582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052096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 rot="10800000">
            <a:off x="7701168" y="451619"/>
            <a:ext cx="10454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D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-52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662" y="-218916"/>
            <a:ext cx="2401988" cy="2401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A89126-B1A7-ADB4-8D8C-A33213C3961A}"/>
              </a:ext>
            </a:extLst>
          </p:cNvPr>
          <p:cNvSpPr txBox="1"/>
          <p:nvPr/>
        </p:nvSpPr>
        <p:spPr>
          <a:xfrm>
            <a:off x="3859851" y="4021827"/>
            <a:ext cx="40991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ontserrat" pitchFamily="2" charset="-52"/>
              </a:rPr>
              <a:t>Analyti</a:t>
            </a:r>
            <a:endParaRPr lang="ru-RU" sz="8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A6A07-3A35-BE8D-85F9-25F63B60BE7C}"/>
              </a:ext>
            </a:extLst>
          </p:cNvPr>
          <p:cNvSpPr txBox="1"/>
          <p:nvPr/>
        </p:nvSpPr>
        <p:spPr>
          <a:xfrm>
            <a:off x="8645236" y="4144938"/>
            <a:ext cx="8162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bg1"/>
                </a:solidFill>
                <a:latin typeface="Montserrat" pitchFamily="2" charset="-52"/>
              </a:rPr>
              <a:t>S</a:t>
            </a:r>
            <a:endParaRPr lang="ru-RU" sz="80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634B59-861B-4F21-2B52-EAB8AA502F3F}"/>
              </a:ext>
            </a:extLst>
          </p:cNvPr>
          <p:cNvSpPr txBox="1"/>
          <p:nvPr/>
        </p:nvSpPr>
        <p:spPr>
          <a:xfrm>
            <a:off x="11662330" y="6229533"/>
            <a:ext cx="574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86027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70A4C50-6DFD-9FBF-2FF9-E49A730A5722}"/>
              </a:ext>
            </a:extLst>
          </p:cNvPr>
          <p:cNvSpPr/>
          <p:nvPr/>
        </p:nvSpPr>
        <p:spPr>
          <a:xfrm>
            <a:off x="6853805" y="622883"/>
            <a:ext cx="4974672" cy="5014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23D1AD-2E1B-4A0A-2A3F-0811DF3B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608" y="704674"/>
            <a:ext cx="4802697" cy="48026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8E6360-D812-D17B-002E-F332C8EE3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74698"/>
            <a:ext cx="2401988" cy="2401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46C95B-DBFA-52C0-42C1-D7A17B257B9E}"/>
              </a:ext>
            </a:extLst>
          </p:cNvPr>
          <p:cNvSpPr txBox="1"/>
          <p:nvPr/>
        </p:nvSpPr>
        <p:spPr>
          <a:xfrm>
            <a:off x="363523" y="2403088"/>
            <a:ext cx="433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Изучение ЦА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A71FB-99C2-EACA-3533-78602B4FF810}"/>
              </a:ext>
            </a:extLst>
          </p:cNvPr>
          <p:cNvSpPr txBox="1"/>
          <p:nvPr/>
        </p:nvSpPr>
        <p:spPr>
          <a:xfrm>
            <a:off x="3758329" y="3577750"/>
            <a:ext cx="5244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Видеоролик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63E92-4046-4718-145B-F4FC164D8F8C}"/>
              </a:ext>
            </a:extLst>
          </p:cNvPr>
          <p:cNvSpPr txBox="1"/>
          <p:nvPr/>
        </p:nvSpPr>
        <p:spPr>
          <a:xfrm>
            <a:off x="0" y="4843212"/>
            <a:ext cx="6380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Вычитывание сценария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F12E1-00F1-980B-43F0-C1B0F739D560}"/>
              </a:ext>
            </a:extLst>
          </p:cNvPr>
          <p:cNvSpPr txBox="1"/>
          <p:nvPr/>
        </p:nvSpPr>
        <p:spPr>
          <a:xfrm>
            <a:off x="6928608" y="5723387"/>
            <a:ext cx="6380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© </a:t>
            </a:r>
            <a:r>
              <a:rPr lang="ru-RU" sz="2000" dirty="0">
                <a:solidFill>
                  <a:schemeClr val="bg1"/>
                </a:solidFill>
                <a:latin typeface="Montserrat" pitchFamily="2" charset="-52"/>
              </a:rPr>
              <a:t>дай таску, а то у меня всё</a:t>
            </a:r>
            <a:endParaRPr lang="ru-RU" sz="2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8295D1-0BFA-2F41-FE81-1991545390AC}"/>
              </a:ext>
            </a:extLst>
          </p:cNvPr>
          <p:cNvSpPr txBox="1"/>
          <p:nvPr/>
        </p:nvSpPr>
        <p:spPr>
          <a:xfrm>
            <a:off x="3592838" y="718291"/>
            <a:ext cx="5244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Презентация</a:t>
            </a:r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F672B926-515D-E846-9ABE-86EB77698083}"/>
              </a:ext>
            </a:extLst>
          </p:cNvPr>
          <p:cNvSpPr/>
          <p:nvPr/>
        </p:nvSpPr>
        <p:spPr>
          <a:xfrm>
            <a:off x="699009" y="879894"/>
            <a:ext cx="5760858" cy="5752590"/>
          </a:xfrm>
          <a:custGeom>
            <a:avLst/>
            <a:gdLst>
              <a:gd name="connsiteX0" fmla="*/ 2820860 w 5760858"/>
              <a:gd name="connsiteY0" fmla="*/ 0 h 5752590"/>
              <a:gd name="connsiteX1" fmla="*/ 1268105 w 5760858"/>
              <a:gd name="connsiteY1" fmla="*/ 715993 h 5752590"/>
              <a:gd name="connsiteX2" fmla="*/ 5676203 w 5760858"/>
              <a:gd name="connsiteY2" fmla="*/ 1449238 h 5752590"/>
              <a:gd name="connsiteX3" fmla="*/ 22 w 5760858"/>
              <a:gd name="connsiteY3" fmla="*/ 2846717 h 5752590"/>
              <a:gd name="connsiteX4" fmla="*/ 5753841 w 5760858"/>
              <a:gd name="connsiteY4" fmla="*/ 3950899 h 5752590"/>
              <a:gd name="connsiteX5" fmla="*/ 1276731 w 5760858"/>
              <a:gd name="connsiteY5" fmla="*/ 5520906 h 575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60858" h="5752590">
                <a:moveTo>
                  <a:pt x="2820860" y="0"/>
                </a:moveTo>
                <a:cubicBezTo>
                  <a:pt x="1806537" y="237226"/>
                  <a:pt x="792214" y="474453"/>
                  <a:pt x="1268105" y="715993"/>
                </a:cubicBezTo>
                <a:cubicBezTo>
                  <a:pt x="1743996" y="957533"/>
                  <a:pt x="5887550" y="1094117"/>
                  <a:pt x="5676203" y="1449238"/>
                </a:cubicBezTo>
                <a:cubicBezTo>
                  <a:pt x="5464856" y="1804359"/>
                  <a:pt x="-12918" y="2429774"/>
                  <a:pt x="22" y="2846717"/>
                </a:cubicBezTo>
                <a:cubicBezTo>
                  <a:pt x="12962" y="3263661"/>
                  <a:pt x="5541056" y="3505201"/>
                  <a:pt x="5753841" y="3950899"/>
                </a:cubicBezTo>
                <a:cubicBezTo>
                  <a:pt x="5966626" y="4396597"/>
                  <a:pt x="1269542" y="6430993"/>
                  <a:pt x="1276731" y="552090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84DE0-6C27-8DB1-C16E-2A1235F46AEA}"/>
              </a:ext>
            </a:extLst>
          </p:cNvPr>
          <p:cNvSpPr txBox="1"/>
          <p:nvPr/>
        </p:nvSpPr>
        <p:spPr>
          <a:xfrm>
            <a:off x="8610906" y="99663"/>
            <a:ext cx="1508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itchFamily="2" charset="-52"/>
              </a:rPr>
              <a:t>Настя</a:t>
            </a:r>
            <a:endParaRPr lang="ru-RU" sz="2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A64F63-2823-315F-76D7-3E55A0CF0BA9}"/>
              </a:ext>
            </a:extLst>
          </p:cNvPr>
          <p:cNvSpPr txBox="1"/>
          <p:nvPr/>
        </p:nvSpPr>
        <p:spPr>
          <a:xfrm>
            <a:off x="11662330" y="6229533"/>
            <a:ext cx="593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834969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70A4C50-6DFD-9FBF-2FF9-E49A730A5722}"/>
              </a:ext>
            </a:extLst>
          </p:cNvPr>
          <p:cNvSpPr/>
          <p:nvPr/>
        </p:nvSpPr>
        <p:spPr>
          <a:xfrm>
            <a:off x="6853805" y="622883"/>
            <a:ext cx="4974672" cy="5014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23D1AD-2E1B-4A0A-2A3F-0811DF3B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608" y="704674"/>
            <a:ext cx="4802697" cy="48026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BF12E1-00F1-980B-43F0-C1B0F739D560}"/>
              </a:ext>
            </a:extLst>
          </p:cNvPr>
          <p:cNvSpPr txBox="1"/>
          <p:nvPr/>
        </p:nvSpPr>
        <p:spPr>
          <a:xfrm>
            <a:off x="6928608" y="5723387"/>
            <a:ext cx="6380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© </a:t>
            </a:r>
            <a:r>
              <a:rPr lang="ru-RU" sz="2000" dirty="0">
                <a:solidFill>
                  <a:schemeClr val="bg1"/>
                </a:solidFill>
                <a:latin typeface="Montserrat" pitchFamily="2" charset="-52"/>
              </a:rPr>
              <a:t>дай таску, а то у меня всё</a:t>
            </a:r>
            <a:endParaRPr lang="ru-RU" sz="2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84DE0-6C27-8DB1-C16E-2A1235F46AEA}"/>
              </a:ext>
            </a:extLst>
          </p:cNvPr>
          <p:cNvSpPr txBox="1"/>
          <p:nvPr/>
        </p:nvSpPr>
        <p:spPr>
          <a:xfrm>
            <a:off x="8610906" y="99663"/>
            <a:ext cx="1508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itchFamily="2" charset="-52"/>
              </a:rPr>
              <a:t>Настя</a:t>
            </a:r>
            <a:endParaRPr lang="ru-RU" sz="2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DBF633-5A24-60CA-6894-74C17241408A}"/>
              </a:ext>
            </a:extLst>
          </p:cNvPr>
          <p:cNvSpPr txBox="1"/>
          <p:nvPr/>
        </p:nvSpPr>
        <p:spPr>
          <a:xfrm>
            <a:off x="185407" y="361273"/>
            <a:ext cx="62326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Результаты</a:t>
            </a:r>
            <a:endParaRPr lang="en-US" sz="3200" dirty="0">
              <a:solidFill>
                <a:schemeClr val="bg1"/>
              </a:solidFill>
              <a:latin typeface="Montserrat" pitchFamily="2" charset="-52"/>
            </a:endParaRPr>
          </a:p>
          <a:p>
            <a:pPr marL="514350" indent="-514350">
              <a:buAutoNum type="arabicPeriod"/>
            </a:pPr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Подготовка требований</a:t>
            </a:r>
          </a:p>
          <a:p>
            <a:pPr marL="514350" indent="-514350">
              <a:buAutoNum type="arabicPeriod"/>
            </a:pPr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Создание аналитики</a:t>
            </a:r>
          </a:p>
          <a:p>
            <a:pPr marL="514350" indent="-514350">
              <a:buAutoNum type="arabicPeriod"/>
            </a:pPr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Наш продукт стрельнет!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881BB5-6EBB-3CD8-6278-1D652A77B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5" y="2992223"/>
            <a:ext cx="5454352" cy="34063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A2A3F3-0E2F-2291-2EF8-EE2B7719EDC1}"/>
              </a:ext>
            </a:extLst>
          </p:cNvPr>
          <p:cNvSpPr txBox="1"/>
          <p:nvPr/>
        </p:nvSpPr>
        <p:spPr>
          <a:xfrm>
            <a:off x="11662330" y="6229533"/>
            <a:ext cx="582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08891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E5B6C1-D93A-8C91-19F0-6D74E6D6A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31" y="246199"/>
            <a:ext cx="7562850" cy="26003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756805-E17C-8DFF-F492-9CEE36B60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067" y="310385"/>
            <a:ext cx="6419850" cy="47910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153F91-C9E7-7466-3C05-E1FFB5720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728" y="111700"/>
            <a:ext cx="6419850" cy="4791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7A7413-C8BD-00D2-8A1B-6F69A8206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627221">
            <a:off x="9052222" y="3262215"/>
            <a:ext cx="4181475" cy="16383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64337">
            <a:off x="3247442" y="799265"/>
            <a:ext cx="5504860" cy="550486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D608247-E3E6-28C3-B1B7-0AAA8973F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96655">
            <a:off x="9319805" y="181739"/>
            <a:ext cx="2895600" cy="771525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44F82EE-FAEB-A66B-380D-7AFCBCB513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984288">
            <a:off x="5973693" y="1274855"/>
            <a:ext cx="4248150" cy="16383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5551EE1-2512-B34F-80BF-B585DE6B5D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106558">
            <a:off x="7056731" y="3062959"/>
            <a:ext cx="3781425" cy="15621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D960FC1-38A5-4680-EC79-795A7A3F8B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2052" y="5013849"/>
            <a:ext cx="2978046" cy="1512742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5E38FC1-81BC-8DA8-C50D-9CA47AC713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123610">
            <a:off x="1164462" y="2986869"/>
            <a:ext cx="3133725" cy="88582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F321879-B6B0-D02E-03A4-10FB016C50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9889579">
            <a:off x="1337396" y="1190274"/>
            <a:ext cx="6086475" cy="11525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309812F-3304-A7FD-B370-A2C1E9C236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2552214" y="233360"/>
            <a:ext cx="6810375" cy="6381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BA5C6F0-A728-10C8-6E1E-6161871485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7758902">
            <a:off x="413687" y="1092730"/>
            <a:ext cx="3038475" cy="97155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883AC5F-E1D8-C58D-8FD9-EA8E5ADF07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2300145">
            <a:off x="993865" y="4591483"/>
            <a:ext cx="3781425" cy="17145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C082605-38B1-FA91-96DE-885627F659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4893369">
            <a:off x="48007" y="4178819"/>
            <a:ext cx="3371850" cy="657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1C1C2E6-60FD-BE61-681B-80990B44E4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2609384">
            <a:off x="6906581" y="1216600"/>
            <a:ext cx="4733925" cy="17335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005561E-B1CC-AA66-41E8-7E1482E0AF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2162175" cy="4286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3267AC-E57A-6DDA-5819-55D82564791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37396" y="5756996"/>
            <a:ext cx="1266825" cy="3524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BBC6F5B-3342-D736-2B96-C1F2FA0EE68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18745" y="1168976"/>
            <a:ext cx="3943350" cy="4286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8F9F0E-20F2-9029-CDFE-49287E7350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0800000">
            <a:off x="3867150" y="5746174"/>
            <a:ext cx="8324850" cy="10001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45E5E18-140C-5AFA-3A33-185694B19B7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656018">
            <a:off x="9273543" y="4191433"/>
            <a:ext cx="1828800" cy="12573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6FE544C-AD04-B989-3C24-CC8535E8536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29" y="5113216"/>
            <a:ext cx="1133475" cy="113347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CDB978C-7F59-1378-682A-B6F5729503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6536622">
            <a:off x="3089209" y="3188332"/>
            <a:ext cx="2162175" cy="428625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4BEA7C2-A307-6F5B-B621-A6415A4436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8793888">
            <a:off x="6123332" y="3918650"/>
            <a:ext cx="3371850" cy="6572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1BDDC-13B7-4A39-44F0-507FA1206439}"/>
              </a:ext>
            </a:extLst>
          </p:cNvPr>
          <p:cNvSpPr txBox="1"/>
          <p:nvPr/>
        </p:nvSpPr>
        <p:spPr>
          <a:xfrm>
            <a:off x="241595" y="265231"/>
            <a:ext cx="130816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$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h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@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0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A0183-FF09-936E-9DC6-F7C3C95BBA9E}"/>
              </a:ext>
            </a:extLst>
          </p:cNvPr>
          <p:cNvSpPr txBox="1"/>
          <p:nvPr/>
        </p:nvSpPr>
        <p:spPr>
          <a:xfrm>
            <a:off x="705867" y="5448733"/>
            <a:ext cx="7761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V</a:t>
            </a:r>
            <a:endParaRPr lang="ru-RU" sz="66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 rot="2622258">
            <a:off x="8290357" y="1616954"/>
            <a:ext cx="104547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0B12CA-89CF-7089-D2D5-F53997AFD2E1}"/>
              </a:ext>
            </a:extLst>
          </p:cNvPr>
          <p:cNvSpPr txBox="1"/>
          <p:nvPr/>
        </p:nvSpPr>
        <p:spPr>
          <a:xfrm>
            <a:off x="11662330" y="6229533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24375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 rot="10800000">
            <a:off x="7701168" y="451619"/>
            <a:ext cx="10454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D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-52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662" y="-218916"/>
            <a:ext cx="2401988" cy="2401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A89126-B1A7-ADB4-8D8C-A33213C3961A}"/>
              </a:ext>
            </a:extLst>
          </p:cNvPr>
          <p:cNvSpPr txBox="1"/>
          <p:nvPr/>
        </p:nvSpPr>
        <p:spPr>
          <a:xfrm>
            <a:off x="3859851" y="4021827"/>
            <a:ext cx="40991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ontserrat" pitchFamily="2" charset="-52"/>
              </a:rPr>
              <a:t>Analyti</a:t>
            </a:r>
            <a:endParaRPr lang="ru-RU" sz="8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A6A07-3A35-BE8D-85F9-25F63B60BE7C}"/>
              </a:ext>
            </a:extLst>
          </p:cNvPr>
          <p:cNvSpPr txBox="1"/>
          <p:nvPr/>
        </p:nvSpPr>
        <p:spPr>
          <a:xfrm>
            <a:off x="8645236" y="4144938"/>
            <a:ext cx="8162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bg1"/>
                </a:solidFill>
                <a:latin typeface="Montserrat" pitchFamily="2" charset="-52"/>
              </a:rPr>
              <a:t>S</a:t>
            </a:r>
            <a:endParaRPr lang="ru-RU" sz="80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666CBD-7E6E-E4AB-0543-BA8C52FB72F0}"/>
              </a:ext>
            </a:extLst>
          </p:cNvPr>
          <p:cNvSpPr txBox="1"/>
          <p:nvPr/>
        </p:nvSpPr>
        <p:spPr>
          <a:xfrm>
            <a:off x="11662330" y="6229533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02303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 rot="16200000">
            <a:off x="5259304" y="859065"/>
            <a:ext cx="1045479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O</a:t>
            </a:r>
          </a:p>
          <a:p>
            <a:r>
              <a:rPr lang="en-US" sz="88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-52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35669" y="-302042"/>
            <a:ext cx="2401988" cy="24019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03E974-04DD-B161-1ECA-A7C2C5DF50F0}"/>
              </a:ext>
            </a:extLst>
          </p:cNvPr>
          <p:cNvSpPr txBox="1"/>
          <p:nvPr/>
        </p:nvSpPr>
        <p:spPr>
          <a:xfrm>
            <a:off x="5912427" y="1724890"/>
            <a:ext cx="8707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E</a:t>
            </a:r>
            <a:endParaRPr lang="ru-RU" sz="80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15DEE2-9D8C-78A8-BB39-D8648F909779}"/>
              </a:ext>
            </a:extLst>
          </p:cNvPr>
          <p:cNvSpPr txBox="1"/>
          <p:nvPr/>
        </p:nvSpPr>
        <p:spPr>
          <a:xfrm>
            <a:off x="5977348" y="593822"/>
            <a:ext cx="797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ontserrat" pitchFamily="2" charset="-52"/>
              </a:rPr>
              <a:t>v</a:t>
            </a:r>
            <a:endParaRPr lang="ru-RU" sz="8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F987A-E6AB-6B7C-7378-06313EA81F67}"/>
              </a:ext>
            </a:extLst>
          </p:cNvPr>
          <p:cNvSpPr txBox="1"/>
          <p:nvPr/>
        </p:nvSpPr>
        <p:spPr>
          <a:xfrm>
            <a:off x="5940478" y="3809669"/>
            <a:ext cx="8707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E</a:t>
            </a:r>
            <a:endParaRPr lang="ru-RU" sz="80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F19C6-747C-4476-7405-3FDD3114CD3D}"/>
              </a:ext>
            </a:extLst>
          </p:cNvPr>
          <p:cNvSpPr txBox="1"/>
          <p:nvPr/>
        </p:nvSpPr>
        <p:spPr>
          <a:xfrm>
            <a:off x="6014216" y="4713079"/>
            <a:ext cx="797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ontserrat" pitchFamily="2" charset="-52"/>
              </a:rPr>
              <a:t>v</a:t>
            </a:r>
            <a:endParaRPr lang="ru-RU" sz="8800" dirty="0">
              <a:solidFill>
                <a:schemeClr val="bg1"/>
              </a:solidFill>
              <a:latin typeface="Montserrat" pitchFamily="2" charset="-52"/>
            </a:endParaRP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2A865D46-E7C1-F9DB-DF78-3B24AAEBFAF2}"/>
              </a:ext>
            </a:extLst>
          </p:cNvPr>
          <p:cNvCxnSpPr/>
          <p:nvPr/>
        </p:nvCxnSpPr>
        <p:spPr>
          <a:xfrm flipV="1">
            <a:off x="5791200" y="1173018"/>
            <a:ext cx="0" cy="23829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03A2879C-5457-5E57-44C3-1C66580AAA7F}"/>
              </a:ext>
            </a:extLst>
          </p:cNvPr>
          <p:cNvCxnSpPr>
            <a:cxnSpLocks/>
          </p:cNvCxnSpPr>
          <p:nvPr/>
        </p:nvCxnSpPr>
        <p:spPr>
          <a:xfrm>
            <a:off x="6886463" y="3556000"/>
            <a:ext cx="0" cy="24106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BD0D4F-55F3-5204-0ACB-BF90A02401FC}"/>
              </a:ext>
            </a:extLst>
          </p:cNvPr>
          <p:cNvSpPr txBox="1"/>
          <p:nvPr/>
        </p:nvSpPr>
        <p:spPr>
          <a:xfrm>
            <a:off x="11653941" y="6229533"/>
            <a:ext cx="564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203141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41EFC9DC-F1C1-324F-CB5B-9795240DF8DA}"/>
              </a:ext>
            </a:extLst>
          </p:cNvPr>
          <p:cNvSpPr/>
          <p:nvPr/>
        </p:nvSpPr>
        <p:spPr>
          <a:xfrm>
            <a:off x="4749124" y="282883"/>
            <a:ext cx="1436685" cy="6249481"/>
          </a:xfrm>
          <a:custGeom>
            <a:avLst/>
            <a:gdLst>
              <a:gd name="connsiteX0" fmla="*/ 108217 w 1436685"/>
              <a:gd name="connsiteY0" fmla="*/ 0 h 6249481"/>
              <a:gd name="connsiteX1" fmla="*/ 134096 w 1436685"/>
              <a:gd name="connsiteY1" fmla="*/ 5865962 h 6249481"/>
              <a:gd name="connsiteX2" fmla="*/ 1436685 w 1436685"/>
              <a:gd name="connsiteY2" fmla="*/ 4942936 h 624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6685" h="6249481">
                <a:moveTo>
                  <a:pt x="108217" y="0"/>
                </a:moveTo>
                <a:cubicBezTo>
                  <a:pt x="10451" y="2521069"/>
                  <a:pt x="-87315" y="5042139"/>
                  <a:pt x="134096" y="5865962"/>
                </a:cubicBezTo>
                <a:cubicBezTo>
                  <a:pt x="355507" y="6689785"/>
                  <a:pt x="1156327" y="6096000"/>
                  <a:pt x="1436685" y="494293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D3CB9DF-EA66-7004-AA13-DBD5BA37E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0864" y="4937008"/>
            <a:ext cx="1345721" cy="134572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7840FF2-8176-E232-6C87-A30CB00F1C49}"/>
              </a:ext>
            </a:extLst>
          </p:cNvPr>
          <p:cNvSpPr/>
          <p:nvPr/>
        </p:nvSpPr>
        <p:spPr>
          <a:xfrm>
            <a:off x="404253" y="521195"/>
            <a:ext cx="4110369" cy="54691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B7C74-CA29-040A-F957-4B201B57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5" y="588502"/>
            <a:ext cx="3928535" cy="5293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73D52-EC22-0AA8-54B2-B0F4B1B247F3}"/>
              </a:ext>
            </a:extLst>
          </p:cNvPr>
          <p:cNvSpPr txBox="1"/>
          <p:nvPr/>
        </p:nvSpPr>
        <p:spPr>
          <a:xfrm>
            <a:off x="5407261" y="512267"/>
            <a:ext cx="5244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Код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3B399E-B21B-8ADB-9B8C-8D4AD4697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35669" y="-302042"/>
            <a:ext cx="2401988" cy="2401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F47B25-2821-D8A3-6A99-7B255642BC61}"/>
              </a:ext>
            </a:extLst>
          </p:cNvPr>
          <p:cNvSpPr txBox="1"/>
          <p:nvPr/>
        </p:nvSpPr>
        <p:spPr>
          <a:xfrm>
            <a:off x="6947362" y="1689970"/>
            <a:ext cx="52446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Обучение использованию 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Github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2A853A-B96F-0EE1-F3BA-00EF4515586F}"/>
              </a:ext>
            </a:extLst>
          </p:cNvPr>
          <p:cNvSpPr txBox="1"/>
          <p:nvPr/>
        </p:nvSpPr>
        <p:spPr>
          <a:xfrm>
            <a:off x="5185850" y="3089054"/>
            <a:ext cx="52446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&gt;20</a:t>
            </a:r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 часов изучения 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RenPY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B9564-9B63-CA51-5FEF-1D1C63686F20}"/>
              </a:ext>
            </a:extLst>
          </p:cNvPr>
          <p:cNvSpPr txBox="1"/>
          <p:nvPr/>
        </p:nvSpPr>
        <p:spPr>
          <a:xfrm>
            <a:off x="7866892" y="4588624"/>
            <a:ext cx="52446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Знакомство с новеллами конкурентов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A50F2-1B14-3595-7854-F7CF3CDAF692}"/>
              </a:ext>
            </a:extLst>
          </p:cNvPr>
          <p:cNvSpPr txBox="1"/>
          <p:nvPr/>
        </p:nvSpPr>
        <p:spPr>
          <a:xfrm>
            <a:off x="1600057" y="5990342"/>
            <a:ext cx="5244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Миша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45092D-C534-24A4-28AA-263D60769580}"/>
              </a:ext>
            </a:extLst>
          </p:cNvPr>
          <p:cNvSpPr txBox="1"/>
          <p:nvPr/>
        </p:nvSpPr>
        <p:spPr>
          <a:xfrm>
            <a:off x="11435827" y="6239976"/>
            <a:ext cx="649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43149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7840FF2-8176-E232-6C87-A30CB00F1C49}"/>
              </a:ext>
            </a:extLst>
          </p:cNvPr>
          <p:cNvSpPr/>
          <p:nvPr/>
        </p:nvSpPr>
        <p:spPr>
          <a:xfrm>
            <a:off x="404253" y="521195"/>
            <a:ext cx="4110369" cy="54691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B7C74-CA29-040A-F957-4B201B579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35" y="588502"/>
            <a:ext cx="3928535" cy="5293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4A50F2-1B14-3595-7854-F7CF3CDAF692}"/>
              </a:ext>
            </a:extLst>
          </p:cNvPr>
          <p:cNvSpPr txBox="1"/>
          <p:nvPr/>
        </p:nvSpPr>
        <p:spPr>
          <a:xfrm>
            <a:off x="1600057" y="5990342"/>
            <a:ext cx="5244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Миша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658694-E0FF-F769-D8FC-BF6D8342A757}"/>
              </a:ext>
            </a:extLst>
          </p:cNvPr>
          <p:cNvSpPr txBox="1"/>
          <p:nvPr/>
        </p:nvSpPr>
        <p:spPr>
          <a:xfrm>
            <a:off x="4445270" y="1151573"/>
            <a:ext cx="787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«Юху!! Они теперь умеют </a:t>
            </a:r>
            <a:r>
              <a:rPr lang="ru-RU" sz="3200" dirty="0" err="1">
                <a:solidFill>
                  <a:schemeClr val="bg1"/>
                </a:solidFill>
                <a:latin typeface="Montserrat" pitchFamily="2" charset="-52"/>
              </a:rPr>
              <a:t>комитить</a:t>
            </a:r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F857A-B250-BF28-30ED-79EA0A7BEFB3}"/>
              </a:ext>
            </a:extLst>
          </p:cNvPr>
          <p:cNvSpPr txBox="1"/>
          <p:nvPr/>
        </p:nvSpPr>
        <p:spPr>
          <a:xfrm>
            <a:off x="5745563" y="2378606"/>
            <a:ext cx="5101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Кодовая часть проекта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C0BA5C-BED9-D4C6-3E3D-A70159D92608}"/>
              </a:ext>
            </a:extLst>
          </p:cNvPr>
          <p:cNvSpPr txBox="1"/>
          <p:nvPr/>
        </p:nvSpPr>
        <p:spPr>
          <a:xfrm>
            <a:off x="6768558" y="107517"/>
            <a:ext cx="2704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Результаты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: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EE7C7-3E81-19BB-17DE-82E4C723AA8B}"/>
              </a:ext>
            </a:extLst>
          </p:cNvPr>
          <p:cNvSpPr txBox="1"/>
          <p:nvPr/>
        </p:nvSpPr>
        <p:spPr>
          <a:xfrm>
            <a:off x="5128241" y="4004132"/>
            <a:ext cx="4183539" cy="207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Объединение результатов</a:t>
            </a:r>
          </a:p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Работы всей команды в код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CA229C1-55BA-25ED-6CA3-015D1714F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090" y="4004132"/>
            <a:ext cx="2246657" cy="25114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81E664-582D-A048-F342-8B39F28FDA34}"/>
              </a:ext>
            </a:extLst>
          </p:cNvPr>
          <p:cNvSpPr txBox="1"/>
          <p:nvPr/>
        </p:nvSpPr>
        <p:spPr>
          <a:xfrm>
            <a:off x="11544066" y="6223158"/>
            <a:ext cx="647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331031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 rot="16200000">
            <a:off x="5259304" y="859065"/>
            <a:ext cx="1045479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O</a:t>
            </a:r>
          </a:p>
          <a:p>
            <a:r>
              <a:rPr lang="en-US" sz="8800" dirty="0">
                <a:solidFill>
                  <a:schemeClr val="bg1"/>
                </a:solidFill>
                <a:latin typeface="Montserrat" pitchFamily="2" charset="-52"/>
              </a:rPr>
              <a:t>D</a:t>
            </a:r>
            <a:endParaRPr lang="en-US" sz="8000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-52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35669" y="-302042"/>
            <a:ext cx="2401988" cy="24019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03E974-04DD-B161-1ECA-A7C2C5DF50F0}"/>
              </a:ext>
            </a:extLst>
          </p:cNvPr>
          <p:cNvSpPr txBox="1"/>
          <p:nvPr/>
        </p:nvSpPr>
        <p:spPr>
          <a:xfrm>
            <a:off x="5912427" y="1724890"/>
            <a:ext cx="8707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E</a:t>
            </a:r>
            <a:endParaRPr lang="ru-RU" sz="80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15DEE2-9D8C-78A8-BB39-D8648F909779}"/>
              </a:ext>
            </a:extLst>
          </p:cNvPr>
          <p:cNvSpPr txBox="1"/>
          <p:nvPr/>
        </p:nvSpPr>
        <p:spPr>
          <a:xfrm>
            <a:off x="5977348" y="593822"/>
            <a:ext cx="797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ontserrat" pitchFamily="2" charset="-52"/>
              </a:rPr>
              <a:t>v</a:t>
            </a:r>
            <a:endParaRPr lang="ru-RU" sz="8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F987A-E6AB-6B7C-7378-06313EA81F67}"/>
              </a:ext>
            </a:extLst>
          </p:cNvPr>
          <p:cNvSpPr txBox="1"/>
          <p:nvPr/>
        </p:nvSpPr>
        <p:spPr>
          <a:xfrm>
            <a:off x="5940478" y="3809669"/>
            <a:ext cx="8707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E</a:t>
            </a:r>
            <a:endParaRPr lang="ru-RU" sz="80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F19C6-747C-4476-7405-3FDD3114CD3D}"/>
              </a:ext>
            </a:extLst>
          </p:cNvPr>
          <p:cNvSpPr txBox="1"/>
          <p:nvPr/>
        </p:nvSpPr>
        <p:spPr>
          <a:xfrm>
            <a:off x="6014216" y="4713079"/>
            <a:ext cx="797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ontserrat" pitchFamily="2" charset="-52"/>
              </a:rPr>
              <a:t>v</a:t>
            </a:r>
            <a:endParaRPr lang="ru-RU" sz="8800" dirty="0">
              <a:solidFill>
                <a:schemeClr val="bg1"/>
              </a:solidFill>
              <a:latin typeface="Montserrat" pitchFamily="2" charset="-52"/>
            </a:endParaRP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26575E-A015-D4AA-0472-10C7BB8C2410}"/>
              </a:ext>
            </a:extLst>
          </p:cNvPr>
          <p:cNvCxnSpPr/>
          <p:nvPr/>
        </p:nvCxnSpPr>
        <p:spPr>
          <a:xfrm flipV="1">
            <a:off x="5791200" y="1173018"/>
            <a:ext cx="0" cy="23829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4D20E6CC-1B80-827C-55D6-E0C2AF33AED9}"/>
              </a:ext>
            </a:extLst>
          </p:cNvPr>
          <p:cNvCxnSpPr>
            <a:cxnSpLocks/>
          </p:cNvCxnSpPr>
          <p:nvPr/>
        </p:nvCxnSpPr>
        <p:spPr>
          <a:xfrm>
            <a:off x="6886463" y="3556000"/>
            <a:ext cx="0" cy="24106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F345AE0-BDCC-4145-AFDA-22DFF89E4232}"/>
              </a:ext>
            </a:extLst>
          </p:cNvPr>
          <p:cNvSpPr txBox="1"/>
          <p:nvPr/>
        </p:nvSpPr>
        <p:spPr>
          <a:xfrm>
            <a:off x="11503991" y="6273225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362404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>
            <a:off x="5050521" y="453030"/>
            <a:ext cx="104547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-52"/>
              </a:rPr>
              <a:t>D</a:t>
            </a:r>
          </a:p>
          <a:p>
            <a:r>
              <a:rPr lang="en-US" sz="13800" dirty="0">
                <a:solidFill>
                  <a:schemeClr val="bg1"/>
                </a:solidFill>
                <a:latin typeface="Montserrat" pitchFamily="2" charset="-52"/>
              </a:rPr>
              <a:t>E</a:t>
            </a:r>
            <a:endParaRPr lang="ru-RU" sz="8800" dirty="0">
              <a:solidFill>
                <a:schemeClr val="bg1"/>
              </a:solidFill>
              <a:latin typeface="Montserrat" pitchFamily="2" charset="-52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669" y="-302042"/>
            <a:ext cx="2401988" cy="2401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3EC220-D33B-C381-0756-D8D7D60D65B1}"/>
              </a:ext>
            </a:extLst>
          </p:cNvPr>
          <p:cNvSpPr txBox="1"/>
          <p:nvPr/>
        </p:nvSpPr>
        <p:spPr>
          <a:xfrm>
            <a:off x="3941609" y="4236403"/>
            <a:ext cx="105349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Montserrat" pitchFamily="2" charset="-52"/>
              </a:rPr>
              <a:t>L</a:t>
            </a:r>
            <a:endParaRPr lang="ru-RU" sz="115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050F2-8EEC-FFCA-B5E7-987804717376}"/>
              </a:ext>
            </a:extLst>
          </p:cNvPr>
          <p:cNvSpPr txBox="1"/>
          <p:nvPr/>
        </p:nvSpPr>
        <p:spPr>
          <a:xfrm>
            <a:off x="3713067" y="4146348"/>
            <a:ext cx="122661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Montserrat" pitchFamily="2" charset="-52"/>
              </a:rPr>
              <a:t>L</a:t>
            </a:r>
            <a:endParaRPr lang="ru-RU" sz="13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7297B-9C75-17AB-ACBE-2269D9E44CFC}"/>
              </a:ext>
            </a:extLst>
          </p:cNvPr>
          <p:cNvSpPr txBox="1"/>
          <p:nvPr/>
        </p:nvSpPr>
        <p:spPr>
          <a:xfrm>
            <a:off x="6561590" y="4146349"/>
            <a:ext cx="145424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Montserrat" pitchFamily="2" charset="-52"/>
              </a:rPr>
              <a:t>A</a:t>
            </a:r>
            <a:endParaRPr lang="ru-RU" sz="13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62BF93-5135-EF9A-2544-B30B56E8F5AB}"/>
              </a:ext>
            </a:extLst>
          </p:cNvPr>
          <p:cNvSpPr txBox="1"/>
          <p:nvPr/>
        </p:nvSpPr>
        <p:spPr>
          <a:xfrm>
            <a:off x="6672426" y="4236403"/>
            <a:ext cx="145424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Montserrat" pitchFamily="2" charset="-52"/>
              </a:rPr>
              <a:t>A</a:t>
            </a:r>
            <a:endParaRPr lang="ru-RU" sz="13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26CB67-A742-4242-BCEC-D0D3FC586052}"/>
              </a:ext>
            </a:extLst>
          </p:cNvPr>
          <p:cNvSpPr txBox="1"/>
          <p:nvPr/>
        </p:nvSpPr>
        <p:spPr>
          <a:xfrm>
            <a:off x="8101970" y="4236403"/>
            <a:ext cx="164660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Montserrat" pitchFamily="2" charset="-52"/>
              </a:rPr>
              <a:t>D</a:t>
            </a:r>
            <a:endParaRPr lang="ru-RU" sz="13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9FB80A-F362-C845-8E48-D79E30E20A33}"/>
              </a:ext>
            </a:extLst>
          </p:cNvPr>
          <p:cNvSpPr txBox="1"/>
          <p:nvPr/>
        </p:nvSpPr>
        <p:spPr>
          <a:xfrm>
            <a:off x="11520092" y="6160006"/>
            <a:ext cx="649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632410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F97EE1E-D10D-7441-9361-3D4874D51587}"/>
              </a:ext>
            </a:extLst>
          </p:cNvPr>
          <p:cNvSpPr/>
          <p:nvPr/>
        </p:nvSpPr>
        <p:spPr>
          <a:xfrm>
            <a:off x="154495" y="176867"/>
            <a:ext cx="4830478" cy="4848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2E192B-6D25-58F8-3DBF-757057B72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52" y="262854"/>
            <a:ext cx="4676163" cy="4676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7A505A-9158-F04B-8F73-DCFBE88EF74A}"/>
              </a:ext>
            </a:extLst>
          </p:cNvPr>
          <p:cNvSpPr txBox="1"/>
          <p:nvPr/>
        </p:nvSpPr>
        <p:spPr>
          <a:xfrm>
            <a:off x="1694576" y="5385732"/>
            <a:ext cx="1483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Миша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3B6623-BC9E-FF98-9AE1-7455A8DF2EEF}"/>
              </a:ext>
            </a:extLst>
          </p:cNvPr>
          <p:cNvSpPr txBox="1"/>
          <p:nvPr/>
        </p:nvSpPr>
        <p:spPr>
          <a:xfrm>
            <a:off x="7799351" y="279632"/>
            <a:ext cx="4006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Работа в команде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7EC9A-AB37-363B-132C-276F55C61BFE}"/>
              </a:ext>
            </a:extLst>
          </p:cNvPr>
          <p:cNvSpPr txBox="1"/>
          <p:nvPr/>
        </p:nvSpPr>
        <p:spPr>
          <a:xfrm>
            <a:off x="4984972" y="1623557"/>
            <a:ext cx="37064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Делегирование </a:t>
            </a:r>
          </a:p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обязанностей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B70721-D92E-6E5F-D855-5D94A1F6E6ED}"/>
              </a:ext>
            </a:extLst>
          </p:cNvPr>
          <p:cNvSpPr txBox="1"/>
          <p:nvPr/>
        </p:nvSpPr>
        <p:spPr>
          <a:xfrm>
            <a:off x="7616608" y="3318613"/>
            <a:ext cx="4371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Выставление задач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18BC48-27CA-8C6F-3999-EFF04E3B1E12}"/>
              </a:ext>
            </a:extLst>
          </p:cNvPr>
          <p:cNvSpPr txBox="1"/>
          <p:nvPr/>
        </p:nvSpPr>
        <p:spPr>
          <a:xfrm>
            <a:off x="5259897" y="5385732"/>
            <a:ext cx="4471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Помощь по проекту</a:t>
            </a:r>
          </a:p>
        </p:txBody>
      </p:sp>
      <p:sp>
        <p:nvSpPr>
          <p:cNvPr id="30" name="Полилиния: фигура 29">
            <a:extLst>
              <a:ext uri="{FF2B5EF4-FFF2-40B4-BE49-F238E27FC236}">
                <a16:creationId xmlns:a16="http://schemas.microsoft.com/office/drawing/2014/main" id="{9416E781-6CB5-27FC-16A3-25CFD8D85103}"/>
              </a:ext>
            </a:extLst>
          </p:cNvPr>
          <p:cNvSpPr/>
          <p:nvPr/>
        </p:nvSpPr>
        <p:spPr>
          <a:xfrm>
            <a:off x="5687427" y="667395"/>
            <a:ext cx="5478811" cy="5920474"/>
          </a:xfrm>
          <a:custGeom>
            <a:avLst/>
            <a:gdLst>
              <a:gd name="connsiteX0" fmla="*/ 342437 w 5478811"/>
              <a:gd name="connsiteY0" fmla="*/ 212499 h 5920474"/>
              <a:gd name="connsiteX1" fmla="*/ 1230958 w 5478811"/>
              <a:gd name="connsiteY1" fmla="*/ 31345 h 5920474"/>
              <a:gd name="connsiteX2" fmla="*/ 2084973 w 5478811"/>
              <a:gd name="connsiteY2" fmla="*/ 781843 h 5920474"/>
              <a:gd name="connsiteX3" fmla="*/ 5457901 w 5478811"/>
              <a:gd name="connsiteY3" fmla="*/ 893986 h 5920474"/>
              <a:gd name="connsiteX4" fmla="*/ 299305 w 5478811"/>
              <a:gd name="connsiteY4" fmla="*/ 2809050 h 5920474"/>
              <a:gd name="connsiteX5" fmla="*/ 1110188 w 5478811"/>
              <a:gd name="connsiteY5" fmla="*/ 4180650 h 5920474"/>
              <a:gd name="connsiteX6" fmla="*/ 5207735 w 5478811"/>
              <a:gd name="connsiteY6" fmla="*/ 3766582 h 5920474"/>
              <a:gd name="connsiteX7" fmla="*/ 4310588 w 5478811"/>
              <a:gd name="connsiteY7" fmla="*/ 5767911 h 592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78811" h="5920474">
                <a:moveTo>
                  <a:pt x="342437" y="212499"/>
                </a:moveTo>
                <a:cubicBezTo>
                  <a:pt x="641486" y="74476"/>
                  <a:pt x="940535" y="-63546"/>
                  <a:pt x="1230958" y="31345"/>
                </a:cubicBezTo>
                <a:cubicBezTo>
                  <a:pt x="1521381" y="126236"/>
                  <a:pt x="1380482" y="638069"/>
                  <a:pt x="2084973" y="781843"/>
                </a:cubicBezTo>
                <a:cubicBezTo>
                  <a:pt x="2789464" y="925617"/>
                  <a:pt x="5755512" y="556118"/>
                  <a:pt x="5457901" y="893986"/>
                </a:cubicBezTo>
                <a:cubicBezTo>
                  <a:pt x="5160290" y="1231854"/>
                  <a:pt x="1023924" y="2261273"/>
                  <a:pt x="299305" y="2809050"/>
                </a:cubicBezTo>
                <a:cubicBezTo>
                  <a:pt x="-425314" y="3356827"/>
                  <a:pt x="292116" y="4021061"/>
                  <a:pt x="1110188" y="4180650"/>
                </a:cubicBezTo>
                <a:cubicBezTo>
                  <a:pt x="1928260" y="4340239"/>
                  <a:pt x="4674335" y="3502038"/>
                  <a:pt x="5207735" y="3766582"/>
                </a:cubicBezTo>
                <a:cubicBezTo>
                  <a:pt x="5741135" y="4031126"/>
                  <a:pt x="5187607" y="6558666"/>
                  <a:pt x="4310588" y="5767911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22DD55-14F6-0F53-2BA1-68E7F806EFC5}"/>
              </a:ext>
            </a:extLst>
          </p:cNvPr>
          <p:cNvSpPr txBox="1"/>
          <p:nvPr/>
        </p:nvSpPr>
        <p:spPr>
          <a:xfrm>
            <a:off x="11524830" y="6273225"/>
            <a:ext cx="66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935444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82630C-C628-B5DF-46A8-E6D4D965E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25" y="1776502"/>
            <a:ext cx="679318" cy="679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DDA6E7-F1BD-DFD3-6F12-E2207B69BF2A}"/>
              </a:ext>
            </a:extLst>
          </p:cNvPr>
          <p:cNvSpPr txBox="1"/>
          <p:nvPr/>
        </p:nvSpPr>
        <p:spPr>
          <a:xfrm>
            <a:off x="3285775" y="0"/>
            <a:ext cx="7184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" pitchFamily="2" charset="-52"/>
              </a:rPr>
              <a:t>Этапы управления проектом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03E9DE3-6335-E82F-82C8-E4C5B0DD3EA6}"/>
              </a:ext>
            </a:extLst>
          </p:cNvPr>
          <p:cNvSpPr/>
          <p:nvPr/>
        </p:nvSpPr>
        <p:spPr>
          <a:xfrm>
            <a:off x="813923" y="2927757"/>
            <a:ext cx="2471852" cy="83891"/>
          </a:xfrm>
          <a:prstGeom prst="rect">
            <a:avLst/>
          </a:prstGeom>
          <a:solidFill>
            <a:srgbClr val="21EFFF"/>
          </a:solidFill>
          <a:ln>
            <a:solidFill>
              <a:srgbClr val="4622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93A6F-D61C-441E-7A49-E5111353750A}"/>
              </a:ext>
            </a:extLst>
          </p:cNvPr>
          <p:cNvSpPr txBox="1"/>
          <p:nvPr/>
        </p:nvSpPr>
        <p:spPr>
          <a:xfrm>
            <a:off x="1213878" y="251542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  <a:latin typeface="Montserrat" pitchFamily="2" charset="-52"/>
              </a:rPr>
              <a:t>дедлайн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120A24C-A106-FF72-4FC8-F1AB373EB5F1}"/>
              </a:ext>
            </a:extLst>
          </p:cNvPr>
          <p:cNvSpPr/>
          <p:nvPr/>
        </p:nvSpPr>
        <p:spPr>
          <a:xfrm>
            <a:off x="4808682" y="2927756"/>
            <a:ext cx="2471852" cy="83891"/>
          </a:xfrm>
          <a:prstGeom prst="rect">
            <a:avLst/>
          </a:prstGeom>
          <a:solidFill>
            <a:srgbClr val="21EFFF"/>
          </a:solidFill>
          <a:ln>
            <a:solidFill>
              <a:srgbClr val="4622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C2CBD78-7C6B-7D24-0B52-028D337155DD}"/>
              </a:ext>
            </a:extLst>
          </p:cNvPr>
          <p:cNvSpPr/>
          <p:nvPr/>
        </p:nvSpPr>
        <p:spPr>
          <a:xfrm>
            <a:off x="9091308" y="2927756"/>
            <a:ext cx="2471852" cy="83891"/>
          </a:xfrm>
          <a:prstGeom prst="rect">
            <a:avLst/>
          </a:prstGeom>
          <a:solidFill>
            <a:srgbClr val="21EFFF"/>
          </a:solidFill>
          <a:ln>
            <a:solidFill>
              <a:srgbClr val="4622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031C7F-2EB8-988E-04A9-22AC42708837}"/>
              </a:ext>
            </a:extLst>
          </p:cNvPr>
          <p:cNvSpPr txBox="1"/>
          <p:nvPr/>
        </p:nvSpPr>
        <p:spPr>
          <a:xfrm>
            <a:off x="465921" y="3135647"/>
            <a:ext cx="3167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21EFFF"/>
                </a:solidFill>
                <a:latin typeface="Montserrat" pitchFamily="2" charset="-52"/>
              </a:rPr>
              <a:t>Управление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5A00C3-392C-AF4F-6255-EE29B53DD13F}"/>
              </a:ext>
            </a:extLst>
          </p:cNvPr>
          <p:cNvSpPr txBox="1"/>
          <p:nvPr/>
        </p:nvSpPr>
        <p:spPr>
          <a:xfrm>
            <a:off x="4806514" y="310583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21EFFF"/>
                </a:solidFill>
                <a:latin typeface="Montserrat" pitchFamily="2" charset="-52"/>
              </a:rPr>
              <a:t>Контроль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6C83DD-84A5-9E1E-05EA-1C221665D046}"/>
              </a:ext>
            </a:extLst>
          </p:cNvPr>
          <p:cNvSpPr txBox="1"/>
          <p:nvPr/>
        </p:nvSpPr>
        <p:spPr>
          <a:xfrm>
            <a:off x="9128893" y="3093006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21EFFF"/>
                </a:solidFill>
                <a:latin typeface="Montserrat" pitchFamily="2" charset="-52"/>
              </a:rPr>
              <a:t>Проверка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E8D8CA-2936-0288-F3CF-C5A05BF17122}"/>
              </a:ext>
            </a:extLst>
          </p:cNvPr>
          <p:cNvSpPr txBox="1"/>
          <p:nvPr/>
        </p:nvSpPr>
        <p:spPr>
          <a:xfrm>
            <a:off x="618057" y="3846351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1. </a:t>
            </a:r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Таск трекер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261544-A21C-124F-4BCC-100A8D39F2A1}"/>
              </a:ext>
            </a:extLst>
          </p:cNvPr>
          <p:cNvSpPr txBox="1"/>
          <p:nvPr/>
        </p:nvSpPr>
        <p:spPr>
          <a:xfrm>
            <a:off x="618057" y="4217536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2. </a:t>
            </a:r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Постановка задач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5495D4-5361-1E93-5F2A-68FB98D7B855}"/>
              </a:ext>
            </a:extLst>
          </p:cNvPr>
          <p:cNvSpPr txBox="1"/>
          <p:nvPr/>
        </p:nvSpPr>
        <p:spPr>
          <a:xfrm>
            <a:off x="618057" y="4618406"/>
            <a:ext cx="2991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3. </a:t>
            </a:r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Создание дедлайнов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750B9-6364-7F30-B1CC-E44F66CA5E7F}"/>
              </a:ext>
            </a:extLst>
          </p:cNvPr>
          <p:cNvSpPr txBox="1"/>
          <p:nvPr/>
        </p:nvSpPr>
        <p:spPr>
          <a:xfrm>
            <a:off x="4571288" y="3850300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1. </a:t>
            </a:r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Контроль выполнения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B64488-5101-EEF3-5946-0E2AE395611C}"/>
              </a:ext>
            </a:extLst>
          </p:cNvPr>
          <p:cNvSpPr txBox="1"/>
          <p:nvPr/>
        </p:nvSpPr>
        <p:spPr>
          <a:xfrm>
            <a:off x="4577518" y="4254555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2. </a:t>
            </a:r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Коммуникации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B21379-0491-4B51-A14A-321ABBDCC74D}"/>
              </a:ext>
            </a:extLst>
          </p:cNvPr>
          <p:cNvSpPr txBox="1"/>
          <p:nvPr/>
        </p:nvSpPr>
        <p:spPr>
          <a:xfrm>
            <a:off x="4619603" y="4621326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3. </a:t>
            </a:r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Поощрения и санкции</a:t>
            </a:r>
          </a:p>
        </p:txBody>
      </p:sp>
      <p:cxnSp>
        <p:nvCxnSpPr>
          <p:cNvPr id="24" name="Соединитель: изогнутый 23">
            <a:extLst>
              <a:ext uri="{FF2B5EF4-FFF2-40B4-BE49-F238E27FC236}">
                <a16:creationId xmlns:a16="http://schemas.microsoft.com/office/drawing/2014/main" id="{85DB57BC-4A18-2338-3A0B-24C87E6F2E1A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3609582" y="4034966"/>
            <a:ext cx="961706" cy="768106"/>
          </a:xfrm>
          <a:prstGeom prst="curved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71A3EEF-FA7E-8ADC-28C5-A7BAF39BD0A0}"/>
              </a:ext>
            </a:extLst>
          </p:cNvPr>
          <p:cNvSpPr txBox="1"/>
          <p:nvPr/>
        </p:nvSpPr>
        <p:spPr>
          <a:xfrm>
            <a:off x="9422179" y="3884476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1. </a:t>
            </a:r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Ревью кода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EF75DB-14E6-C3E9-B918-505F3A049C57}"/>
              </a:ext>
            </a:extLst>
          </p:cNvPr>
          <p:cNvSpPr txBox="1"/>
          <p:nvPr/>
        </p:nvSpPr>
        <p:spPr>
          <a:xfrm>
            <a:off x="9405846" y="4267088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2. </a:t>
            </a:r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Проверка сюжета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06CBD1-E2C4-DD0D-EA4F-1BCD78FF7F28}"/>
              </a:ext>
            </a:extLst>
          </p:cNvPr>
          <p:cNvSpPr txBox="1"/>
          <p:nvPr/>
        </p:nvSpPr>
        <p:spPr>
          <a:xfrm>
            <a:off x="9383707" y="4649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3. </a:t>
            </a:r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Просмотр визуалки</a:t>
            </a:r>
          </a:p>
        </p:txBody>
      </p:sp>
      <p:cxnSp>
        <p:nvCxnSpPr>
          <p:cNvPr id="29" name="Соединитель: изогнутый 28">
            <a:extLst>
              <a:ext uri="{FF2B5EF4-FFF2-40B4-BE49-F238E27FC236}">
                <a16:creationId xmlns:a16="http://schemas.microsoft.com/office/drawing/2014/main" id="{9B1CA009-F091-F777-8768-98F434EE74D3}"/>
              </a:ext>
            </a:extLst>
          </p:cNvPr>
          <p:cNvCxnSpPr>
            <a:stCxn id="22" idx="3"/>
            <a:endCxn id="25" idx="1"/>
          </p:cNvCxnSpPr>
          <p:nvPr/>
        </p:nvCxnSpPr>
        <p:spPr>
          <a:xfrm flipV="1">
            <a:off x="7809900" y="4069142"/>
            <a:ext cx="1612279" cy="736850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2A7F53D-F5C2-C231-E8B3-A962A4C2EEB9}"/>
              </a:ext>
            </a:extLst>
          </p:cNvPr>
          <p:cNvSpPr txBox="1"/>
          <p:nvPr/>
        </p:nvSpPr>
        <p:spPr>
          <a:xfrm>
            <a:off x="11532845" y="6273225"/>
            <a:ext cx="659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051309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0.33437 0.0013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19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0.0888 -0.04791 C 0.10742 -0.05856 0.13529 -0.06388 0.16445 -0.06388 C 0.19766 -0.06388 0.22422 -0.05856 0.24284 -0.04791 L 0.33203 -4.81481E-6 " pathEditMode="relative" rAng="0" ptsTypes="AAAAA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2" y="-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437 0.00139 L 0.69492 -0.00231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21" y="-1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203 -2.22222E-6 L 0.42956 -0.04097 C 0.44974 -0.05023 0.48034 -0.05509 0.51224 -0.05509 C 0.5487 -0.05509 0.57786 -0.05023 0.59805 -0.04097 L 0.6957 -2.22222E-6 " pathEditMode="relative" rAng="0" ptsTypes="AAAAA">
                                      <p:cBhvr>
                                        <p:cTn id="14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77" y="-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>
            <a:off x="5050521" y="453030"/>
            <a:ext cx="104547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-52"/>
              </a:rPr>
              <a:t>D</a:t>
            </a:r>
          </a:p>
          <a:p>
            <a:r>
              <a:rPr lang="en-US" sz="13800" dirty="0">
                <a:solidFill>
                  <a:schemeClr val="bg1"/>
                </a:solidFill>
                <a:latin typeface="Montserrat" pitchFamily="2" charset="-52"/>
              </a:rPr>
              <a:t>E</a:t>
            </a:r>
            <a:endParaRPr lang="ru-RU" sz="8800" dirty="0">
              <a:solidFill>
                <a:schemeClr val="bg1"/>
              </a:solidFill>
              <a:latin typeface="Montserrat" pitchFamily="2" charset="-52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669" y="-302042"/>
            <a:ext cx="2401988" cy="2401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3EC220-D33B-C381-0756-D8D7D60D65B1}"/>
              </a:ext>
            </a:extLst>
          </p:cNvPr>
          <p:cNvSpPr txBox="1"/>
          <p:nvPr/>
        </p:nvSpPr>
        <p:spPr>
          <a:xfrm>
            <a:off x="3941609" y="4236403"/>
            <a:ext cx="105349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Montserrat" pitchFamily="2" charset="-52"/>
              </a:rPr>
              <a:t>L</a:t>
            </a:r>
            <a:endParaRPr lang="ru-RU" sz="115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050F2-8EEC-FFCA-B5E7-987804717376}"/>
              </a:ext>
            </a:extLst>
          </p:cNvPr>
          <p:cNvSpPr txBox="1"/>
          <p:nvPr/>
        </p:nvSpPr>
        <p:spPr>
          <a:xfrm>
            <a:off x="3713067" y="4146348"/>
            <a:ext cx="122661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Montserrat" pitchFamily="2" charset="-52"/>
              </a:rPr>
              <a:t>L</a:t>
            </a:r>
            <a:endParaRPr lang="ru-RU" sz="13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7297B-9C75-17AB-ACBE-2269D9E44CFC}"/>
              </a:ext>
            </a:extLst>
          </p:cNvPr>
          <p:cNvSpPr txBox="1"/>
          <p:nvPr/>
        </p:nvSpPr>
        <p:spPr>
          <a:xfrm>
            <a:off x="6561590" y="4146349"/>
            <a:ext cx="145424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Montserrat" pitchFamily="2" charset="-52"/>
              </a:rPr>
              <a:t>A</a:t>
            </a:r>
            <a:endParaRPr lang="ru-RU" sz="13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62BF93-5135-EF9A-2544-B30B56E8F5AB}"/>
              </a:ext>
            </a:extLst>
          </p:cNvPr>
          <p:cNvSpPr txBox="1"/>
          <p:nvPr/>
        </p:nvSpPr>
        <p:spPr>
          <a:xfrm>
            <a:off x="6672426" y="4236403"/>
            <a:ext cx="145424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Montserrat" pitchFamily="2" charset="-52"/>
              </a:rPr>
              <a:t>A</a:t>
            </a:r>
            <a:endParaRPr lang="ru-RU" sz="13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26CB67-A742-4242-BCEC-D0D3FC586052}"/>
              </a:ext>
            </a:extLst>
          </p:cNvPr>
          <p:cNvSpPr txBox="1"/>
          <p:nvPr/>
        </p:nvSpPr>
        <p:spPr>
          <a:xfrm>
            <a:off x="8126670" y="4146347"/>
            <a:ext cx="164660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Montserrat" pitchFamily="2" charset="-52"/>
              </a:rPr>
              <a:t>D</a:t>
            </a:r>
            <a:endParaRPr lang="ru-RU" sz="166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E2E6F-F97A-DF88-2DAE-B625AA79505E}"/>
              </a:ext>
            </a:extLst>
          </p:cNvPr>
          <p:cNvSpPr txBox="1"/>
          <p:nvPr/>
        </p:nvSpPr>
        <p:spPr>
          <a:xfrm>
            <a:off x="11513609" y="6273225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2006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35669" y="-302042"/>
            <a:ext cx="2401988" cy="2401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5F6E53-4F59-1CC2-8DED-A5BD0CB887FA}"/>
              </a:ext>
            </a:extLst>
          </p:cNvPr>
          <p:cNvSpPr txBox="1"/>
          <p:nvPr/>
        </p:nvSpPr>
        <p:spPr>
          <a:xfrm>
            <a:off x="3137483" y="192947"/>
            <a:ext cx="4294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Результаты работы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F070B-508E-96A1-4BDD-6F1B673AF0A7}"/>
              </a:ext>
            </a:extLst>
          </p:cNvPr>
          <p:cNvSpPr txBox="1"/>
          <p:nvPr/>
        </p:nvSpPr>
        <p:spPr>
          <a:xfrm>
            <a:off x="638962" y="1343637"/>
            <a:ext cx="5761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Готовый проект на 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Github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ECC85-9C1A-1016-7423-2538EF08A17C}"/>
              </a:ext>
            </a:extLst>
          </p:cNvPr>
          <p:cNvSpPr txBox="1"/>
          <p:nvPr/>
        </p:nvSpPr>
        <p:spPr>
          <a:xfrm>
            <a:off x="4379053" y="2435028"/>
            <a:ext cx="7433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https://github.com/Yarik7Fedorov/NovellaUrfu/tree/main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A1AD5CF-51AA-557C-14D6-978D72633072}"/>
              </a:ext>
            </a:extLst>
          </p:cNvPr>
          <p:cNvCxnSpPr/>
          <p:nvPr/>
        </p:nvCxnSpPr>
        <p:spPr>
          <a:xfrm>
            <a:off x="5645791" y="1853967"/>
            <a:ext cx="754685" cy="58106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37432A0-C0AE-90C8-0C98-F534DC96FB7B}"/>
              </a:ext>
            </a:extLst>
          </p:cNvPr>
          <p:cNvSpPr txBox="1"/>
          <p:nvPr/>
        </p:nvSpPr>
        <p:spPr>
          <a:xfrm>
            <a:off x="266561" y="3213406"/>
            <a:ext cx="1075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Соответствие всем требованиям аналитики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323112-B810-B7FA-E6CA-D10EAFCB9AD3}"/>
              </a:ext>
            </a:extLst>
          </p:cNvPr>
          <p:cNvSpPr txBox="1"/>
          <p:nvPr/>
        </p:nvSpPr>
        <p:spPr>
          <a:xfrm>
            <a:off x="-94365" y="5080908"/>
            <a:ext cx="1075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Реализованы все желаемые идеи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33864F-47D1-B551-9ACB-2B1501B62DB2}"/>
              </a:ext>
            </a:extLst>
          </p:cNvPr>
          <p:cNvSpPr txBox="1"/>
          <p:nvPr/>
        </p:nvSpPr>
        <p:spPr>
          <a:xfrm>
            <a:off x="5645791" y="4293351"/>
            <a:ext cx="6630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Презентации + 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Task Board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2CA8F-CE3A-3459-988A-990F6F848F4B}"/>
              </a:ext>
            </a:extLst>
          </p:cNvPr>
          <p:cNvSpPr txBox="1"/>
          <p:nvPr/>
        </p:nvSpPr>
        <p:spPr>
          <a:xfrm>
            <a:off x="5810433" y="5768757"/>
            <a:ext cx="6170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https://sharing.clickup.com/9015038607/l/h/4-90150084320-1/234a43448bf4cfa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851D1B3-4C75-4E01-BB48-35591F1A0AA1}"/>
              </a:ext>
            </a:extLst>
          </p:cNvPr>
          <p:cNvCxnSpPr/>
          <p:nvPr/>
        </p:nvCxnSpPr>
        <p:spPr>
          <a:xfrm flipH="1">
            <a:off x="9353725" y="5016617"/>
            <a:ext cx="427838" cy="49774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77846E0-EFAF-5C5A-3F5D-11C86A32C0C8}"/>
              </a:ext>
            </a:extLst>
          </p:cNvPr>
          <p:cNvSpPr txBox="1"/>
          <p:nvPr/>
        </p:nvSpPr>
        <p:spPr>
          <a:xfrm>
            <a:off x="11479170" y="6225774"/>
            <a:ext cx="66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90655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814C244-A6BE-3DE9-1FD0-A64ABF521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59386">
            <a:off x="3255831" y="396593"/>
            <a:ext cx="5504860" cy="5504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6330E3-244A-6679-3FC3-DC1E4036D47D}"/>
              </a:ext>
            </a:extLst>
          </p:cNvPr>
          <p:cNvSpPr txBox="1"/>
          <p:nvPr/>
        </p:nvSpPr>
        <p:spPr>
          <a:xfrm>
            <a:off x="67113" y="5000109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Команда</a:t>
            </a:r>
            <a:r>
              <a:rPr lang="en-US" sz="2400" dirty="0">
                <a:solidFill>
                  <a:schemeClr val="bg1"/>
                </a:solidFill>
                <a:latin typeface="Montserrat" pitchFamily="2" charset="-52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Ложе безработных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8E013-DCEE-93CF-092A-0A5CA085B4C0}"/>
              </a:ext>
            </a:extLst>
          </p:cNvPr>
          <p:cNvSpPr txBox="1"/>
          <p:nvPr/>
        </p:nvSpPr>
        <p:spPr>
          <a:xfrm>
            <a:off x="67113" y="4538444"/>
            <a:ext cx="3645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Проект</a:t>
            </a:r>
            <a:r>
              <a:rPr lang="en-US" sz="2400" dirty="0">
                <a:solidFill>
                  <a:schemeClr val="bg1"/>
                </a:solidFill>
                <a:latin typeface="Montserrat" pitchFamily="2" charset="-52"/>
              </a:rPr>
              <a:t>: Shadow Code</a:t>
            </a:r>
            <a:endParaRPr lang="ru-RU" sz="24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EAB92-2705-986B-3C99-5F14D970C5E6}"/>
              </a:ext>
            </a:extLst>
          </p:cNvPr>
          <p:cNvSpPr txBox="1"/>
          <p:nvPr/>
        </p:nvSpPr>
        <p:spPr>
          <a:xfrm>
            <a:off x="11662330" y="6229533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3399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E5B6C1-D93A-8C91-19F0-6D74E6D6A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31" y="246199"/>
            <a:ext cx="7562850" cy="26003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756805-E17C-8DFF-F492-9CEE36B60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067" y="310385"/>
            <a:ext cx="6419850" cy="47910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153F91-C9E7-7466-3C05-E1FFB5720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728" y="111700"/>
            <a:ext cx="6419850" cy="4791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7A7413-C8BD-00D2-8A1B-6F69A8206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627221">
            <a:off x="9052222" y="3262215"/>
            <a:ext cx="4181475" cy="16383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5149">
            <a:off x="3247442" y="799265"/>
            <a:ext cx="5504860" cy="550486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D608247-E3E6-28C3-B1B7-0AAA8973F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96655">
            <a:off x="9319805" y="181739"/>
            <a:ext cx="2895600" cy="771525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44F82EE-FAEB-A66B-380D-7AFCBCB513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984288">
            <a:off x="5973693" y="1274855"/>
            <a:ext cx="4248150" cy="16383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5551EE1-2512-B34F-80BF-B585DE6B5D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106558">
            <a:off x="7056731" y="3062959"/>
            <a:ext cx="3781425" cy="15621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D960FC1-38A5-4680-EC79-795A7A3F8B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2052" y="5013849"/>
            <a:ext cx="2978046" cy="1512742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5E38FC1-81BC-8DA8-C50D-9CA47AC713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123610">
            <a:off x="1164462" y="2986869"/>
            <a:ext cx="3133725" cy="88582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F321879-B6B0-D02E-03A4-10FB016C50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9889579">
            <a:off x="1337396" y="1190274"/>
            <a:ext cx="6086475" cy="11525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309812F-3304-A7FD-B370-A2C1E9C236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2552214" y="233360"/>
            <a:ext cx="6810375" cy="6381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BA5C6F0-A728-10C8-6E1E-6161871485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7758902">
            <a:off x="413687" y="1092730"/>
            <a:ext cx="3038475" cy="97155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883AC5F-E1D8-C58D-8FD9-EA8E5ADF07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2300145">
            <a:off x="993865" y="4591483"/>
            <a:ext cx="3781425" cy="17145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C082605-38B1-FA91-96DE-885627F659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4893369">
            <a:off x="48007" y="4178819"/>
            <a:ext cx="3371850" cy="657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1C1C2E6-60FD-BE61-681B-80990B44E4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2609384">
            <a:off x="6906581" y="1216600"/>
            <a:ext cx="4733925" cy="17335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005561E-B1CC-AA66-41E8-7E1482E0AF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2162175" cy="4286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3267AC-E57A-6DDA-5819-55D82564791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37396" y="5756996"/>
            <a:ext cx="1266825" cy="3524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BBC6F5B-3342-D736-2B96-C1F2FA0EE68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18745" y="1168976"/>
            <a:ext cx="3943350" cy="4286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8F9F0E-20F2-9029-CDFE-49287E7350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0800000">
            <a:off x="3867150" y="5746174"/>
            <a:ext cx="8324850" cy="10001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45E5E18-140C-5AFA-3A33-185694B19B7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656018">
            <a:off x="9273543" y="4191433"/>
            <a:ext cx="1828800" cy="12573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6FE544C-AD04-B989-3C24-CC8535E8536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29" y="5113216"/>
            <a:ext cx="1133475" cy="113347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CDB978C-7F59-1378-682A-B6F5729503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6536622">
            <a:off x="3089209" y="3188332"/>
            <a:ext cx="2162175" cy="428625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4BEA7C2-A307-6F5B-B621-A6415A4436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8793888">
            <a:off x="6123332" y="3918650"/>
            <a:ext cx="3371850" cy="6572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1BDDC-13B7-4A39-44F0-507FA1206439}"/>
              </a:ext>
            </a:extLst>
          </p:cNvPr>
          <p:cNvSpPr txBox="1"/>
          <p:nvPr/>
        </p:nvSpPr>
        <p:spPr>
          <a:xfrm>
            <a:off x="241595" y="265231"/>
            <a:ext cx="130816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$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h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@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0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A0183-FF09-936E-9DC6-F7C3C95BBA9E}"/>
              </a:ext>
            </a:extLst>
          </p:cNvPr>
          <p:cNvSpPr txBox="1"/>
          <p:nvPr/>
        </p:nvSpPr>
        <p:spPr>
          <a:xfrm>
            <a:off x="705867" y="5448733"/>
            <a:ext cx="7761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V</a:t>
            </a:r>
            <a:endParaRPr lang="ru-RU" sz="66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 rot="2622258">
            <a:off x="8290357" y="1616954"/>
            <a:ext cx="104547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3C17F-328E-8AB9-08FD-31CCF732BC41}"/>
              </a:ext>
            </a:extLst>
          </p:cNvPr>
          <p:cNvSpPr txBox="1"/>
          <p:nvPr/>
        </p:nvSpPr>
        <p:spPr>
          <a:xfrm>
            <a:off x="11486133" y="6234203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59630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883AC5F-E1D8-C58D-8FD9-EA8E5ADF0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300145">
            <a:off x="993865" y="4591483"/>
            <a:ext cx="3781425" cy="17145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A64316A9-6A74-1DAD-3CD2-B3E20E267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4" y="799823"/>
            <a:ext cx="6419850" cy="4791075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CF9506B3-D8A9-E866-F1F8-459026977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135" y="411188"/>
            <a:ext cx="6419850" cy="4791075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CF297F86-CC9A-7715-5964-BD813A743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010" y="22383"/>
            <a:ext cx="6419850" cy="479107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C082605-38B1-FA91-96DE-885627F65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7" y="4178819"/>
            <a:ext cx="3371850" cy="657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8F9F0E-20F2-9029-CDFE-49287E735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150" y="5746174"/>
            <a:ext cx="8324850" cy="1000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20DFC9-2ABC-2EC8-50DC-D97C861C0130}"/>
              </a:ext>
            </a:extLst>
          </p:cNvPr>
          <p:cNvSpPr txBox="1"/>
          <p:nvPr/>
        </p:nvSpPr>
        <p:spPr>
          <a:xfrm>
            <a:off x="246851" y="347333"/>
            <a:ext cx="130816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S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h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a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0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w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C0A053-3D37-AD44-9B7C-71AC763BA3CB}"/>
              </a:ext>
            </a:extLst>
          </p:cNvPr>
          <p:cNvSpPr txBox="1"/>
          <p:nvPr/>
        </p:nvSpPr>
        <p:spPr>
          <a:xfrm>
            <a:off x="615410" y="441493"/>
            <a:ext cx="1308168" cy="6186309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$</a:t>
            </a:r>
          </a:p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h</a:t>
            </a:r>
          </a:p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@</a:t>
            </a:r>
          </a:p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d</a:t>
            </a:r>
          </a:p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0</a:t>
            </a:r>
          </a:p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V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D608247-E3E6-28C3-B1B7-0AAA8973F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698248">
            <a:off x="9319805" y="181739"/>
            <a:ext cx="2895600" cy="77152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985" y="2311610"/>
            <a:ext cx="2964831" cy="2964831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44F82EE-FAEB-A66B-380D-7AFCBCB51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90653">
            <a:off x="5691845" y="1661158"/>
            <a:ext cx="4248150" cy="16383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5551EE1-2512-B34F-80BF-B585DE6B5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6731" y="3062959"/>
            <a:ext cx="3781425" cy="15621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5E38FC1-81BC-8DA8-C50D-9CA47AC713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1665" y="2945589"/>
            <a:ext cx="3133725" cy="88582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F321879-B6B0-D02E-03A4-10FB016C50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7396" y="1190274"/>
            <a:ext cx="6086475" cy="11525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309812F-3304-A7FD-B370-A2C1E9C236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52214" y="233360"/>
            <a:ext cx="6810375" cy="6381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BA5C6F0-A728-10C8-6E1E-6161871485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7758902">
            <a:off x="413687" y="1092730"/>
            <a:ext cx="3038475" cy="97155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1C1C2E6-60FD-BE61-681B-80990B44E4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16067">
            <a:off x="6906581" y="1216600"/>
            <a:ext cx="4733925" cy="1733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>
            <a:off x="11110165" y="961252"/>
            <a:ext cx="104547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bg1"/>
              </a:solidFill>
              <a:latin typeface="Montserrat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005561E-B1CC-AA66-41E8-7E1482E0AF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0" y="0"/>
            <a:ext cx="2162175" cy="4286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3267AC-E57A-6DDA-5819-55D82564791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7396" y="5756996"/>
            <a:ext cx="1266825" cy="3524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BBC6F5B-3342-D736-2B96-C1F2FA0EE6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18745" y="1168976"/>
            <a:ext cx="3943350" cy="42862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6FE544C-AD04-B989-3C24-CC8535E853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089" y="4331442"/>
            <a:ext cx="1133475" cy="113347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45E5E18-140C-5AFA-3A33-185694B19B7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69294" y="4207394"/>
            <a:ext cx="1828800" cy="12573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CDB978C-7F59-1378-682A-B6F5729503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8864108">
            <a:off x="3089209" y="3188332"/>
            <a:ext cx="2162175" cy="428625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4BEA7C2-A307-6F5B-B621-A6415A443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472716">
            <a:off x="6124816" y="3897610"/>
            <a:ext cx="3371850" cy="65722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CF3844D-FDF7-B927-394A-F41867687C85}"/>
              </a:ext>
            </a:extLst>
          </p:cNvPr>
          <p:cNvSpPr txBox="1"/>
          <p:nvPr/>
        </p:nvSpPr>
        <p:spPr>
          <a:xfrm>
            <a:off x="1495095" y="5905792"/>
            <a:ext cx="7761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V</a:t>
            </a:r>
            <a:endParaRPr lang="ru-RU" sz="6600" dirty="0">
              <a:solidFill>
                <a:schemeClr val="tx1">
                  <a:lumMod val="95000"/>
                  <a:lumOff val="5000"/>
                </a:schemeClr>
              </a:solidFill>
              <a:latin typeface="Montserrat" pitchFamily="2" charset="-52"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D960FC1-38A5-4680-EC79-795A7A3F8B1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85383" y="4434204"/>
            <a:ext cx="2978046" cy="1512742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2F659065-2BE7-1961-CE47-B2FA45D6DFF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12518" y="6380109"/>
            <a:ext cx="3886200" cy="4191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F7374129-D176-53C3-96EC-50ED67A23C1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73129" y="5171300"/>
            <a:ext cx="4181475" cy="1638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862317-B4E1-E109-2B5B-9996162BE0C6}"/>
              </a:ext>
            </a:extLst>
          </p:cNvPr>
          <p:cNvSpPr txBox="1"/>
          <p:nvPr/>
        </p:nvSpPr>
        <p:spPr>
          <a:xfrm>
            <a:off x="11662330" y="6229533"/>
            <a:ext cx="562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5549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F1AD5E-BC5D-C4B8-9EA8-C557C0F1314F}"/>
              </a:ext>
            </a:extLst>
          </p:cNvPr>
          <p:cNvSpPr txBox="1"/>
          <p:nvPr/>
        </p:nvSpPr>
        <p:spPr>
          <a:xfrm>
            <a:off x="415051" y="2107769"/>
            <a:ext cx="756168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Задачи</a:t>
            </a:r>
            <a:endParaRPr lang="en-US" sz="3200" dirty="0">
              <a:solidFill>
                <a:schemeClr val="bg1"/>
              </a:solidFill>
              <a:latin typeface="Montserrat" pitchFamily="2" charset="-52"/>
            </a:endParaRPr>
          </a:p>
          <a:p>
            <a:pPr marL="514350" indent="-514350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Создать новеллу для поступающего</a:t>
            </a:r>
          </a:p>
          <a:p>
            <a:pPr marL="514350" indent="-514350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Научиться работать в команде</a:t>
            </a:r>
          </a:p>
          <a:p>
            <a:pPr marL="514350" indent="-514350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Реализовать презентацию продукта</a:t>
            </a:r>
          </a:p>
          <a:p>
            <a:pPr marL="514350" indent="-514350">
              <a:buAutoNum type="arabicPeriod"/>
            </a:pP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21000-76EB-54DA-7219-6855F43269D2}"/>
              </a:ext>
            </a:extLst>
          </p:cNvPr>
          <p:cNvSpPr txBox="1"/>
          <p:nvPr/>
        </p:nvSpPr>
        <p:spPr>
          <a:xfrm>
            <a:off x="3162242" y="4477649"/>
            <a:ext cx="915667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Идеи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Инженер по </a:t>
            </a:r>
            <a:r>
              <a:rPr lang="ru-RU" sz="2800" dirty="0" err="1">
                <a:solidFill>
                  <a:schemeClr val="bg1"/>
                </a:solidFill>
                <a:latin typeface="Montserrat" pitchFamily="2" charset="-52"/>
              </a:rPr>
              <a:t>кибербезу</a:t>
            </a:r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 как будущая работа</a:t>
            </a:r>
            <a:br>
              <a:rPr lang="ru-RU" sz="2800" dirty="0">
                <a:solidFill>
                  <a:schemeClr val="bg1"/>
                </a:solidFill>
                <a:latin typeface="Montserrat" pitchFamily="2" charset="-52"/>
              </a:rPr>
            </a:br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Драйв </a:t>
            </a:r>
            <a:r>
              <a:rPr lang="ru-RU" sz="2800" dirty="0" err="1">
                <a:solidFill>
                  <a:schemeClr val="bg1"/>
                </a:solidFill>
                <a:latin typeface="Montserrat" pitchFamily="2" charset="-52"/>
              </a:rPr>
              <a:t>ИБшника</a:t>
            </a:r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, сложность работы, мотивация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Справишься ли </a:t>
            </a:r>
            <a:r>
              <a:rPr lang="ru-RU" sz="2800" dirty="0">
                <a:solidFill>
                  <a:srgbClr val="FF0000"/>
                </a:solidFill>
                <a:latin typeface="Montserrat" pitchFamily="2" charset="-52"/>
              </a:rPr>
              <a:t>ты</a:t>
            </a:r>
            <a:r>
              <a:rPr lang="en-US" sz="2800" dirty="0">
                <a:solidFill>
                  <a:schemeClr val="bg1"/>
                </a:solidFill>
                <a:latin typeface="Montserrat" pitchFamily="2" charset="-52"/>
              </a:rPr>
              <a:t>?</a:t>
            </a:r>
            <a:endParaRPr lang="ru-RU" sz="2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9780A-406C-151C-A190-7AD1D5466898}"/>
              </a:ext>
            </a:extLst>
          </p:cNvPr>
          <p:cNvSpPr txBox="1"/>
          <p:nvPr/>
        </p:nvSpPr>
        <p:spPr>
          <a:xfrm>
            <a:off x="4102012" y="310433"/>
            <a:ext cx="70904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Проблематика</a:t>
            </a:r>
            <a:br>
              <a:rPr lang="ru-RU" sz="3200" dirty="0">
                <a:solidFill>
                  <a:schemeClr val="bg1"/>
                </a:solidFill>
                <a:latin typeface="Montserrat" pitchFamily="2" charset="-52"/>
              </a:rPr>
            </a:br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	</a:t>
            </a:r>
            <a:r>
              <a:rPr lang="ru-RU" sz="3200" dirty="0">
                <a:solidFill>
                  <a:srgbClr val="FF0000"/>
                </a:solidFill>
                <a:latin typeface="Montserrat" pitchFamily="2" charset="-52"/>
              </a:rPr>
              <a:t>Кем</a:t>
            </a:r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 я стану, когда вырасту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?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	</a:t>
            </a:r>
            <a:r>
              <a:rPr lang="ru-RU" sz="3200" dirty="0">
                <a:solidFill>
                  <a:srgbClr val="FF0000"/>
                </a:solidFill>
                <a:latin typeface="Montserrat" pitchFamily="2" charset="-52"/>
              </a:rPr>
              <a:t>Куда</a:t>
            </a:r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 поступать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?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B528B4-FB45-195E-1E54-A74EFE562A3B}"/>
              </a:ext>
            </a:extLst>
          </p:cNvPr>
          <p:cNvSpPr txBox="1"/>
          <p:nvPr/>
        </p:nvSpPr>
        <p:spPr>
          <a:xfrm>
            <a:off x="11662330" y="6229533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77638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A29F9F-C528-5A8F-2A03-1B69C176E80F}"/>
              </a:ext>
            </a:extLst>
          </p:cNvPr>
          <p:cNvSpPr txBox="1"/>
          <p:nvPr/>
        </p:nvSpPr>
        <p:spPr>
          <a:xfrm>
            <a:off x="3917783" y="92279"/>
            <a:ext cx="3331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Way to success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597BB6-1164-5241-B5B1-10B592765204}"/>
              </a:ext>
            </a:extLst>
          </p:cNvPr>
          <p:cNvSpPr txBox="1"/>
          <p:nvPr/>
        </p:nvSpPr>
        <p:spPr>
          <a:xfrm>
            <a:off x="115989" y="830507"/>
            <a:ext cx="1196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Lead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EDDE8A-D597-4ACA-4EB7-8DA12A39ED62}"/>
              </a:ext>
            </a:extLst>
          </p:cNvPr>
          <p:cNvSpPr txBox="1"/>
          <p:nvPr/>
        </p:nvSpPr>
        <p:spPr>
          <a:xfrm>
            <a:off x="2045156" y="830506"/>
            <a:ext cx="204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Analytics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BCBB2-D801-A2EF-D386-9CCF381FF629}"/>
              </a:ext>
            </a:extLst>
          </p:cNvPr>
          <p:cNvSpPr txBox="1"/>
          <p:nvPr/>
        </p:nvSpPr>
        <p:spPr>
          <a:xfrm>
            <a:off x="4819106" y="830507"/>
            <a:ext cx="997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G-D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F1B9F-A6A7-0C58-6EAF-07B26BEA478C}"/>
              </a:ext>
            </a:extLst>
          </p:cNvPr>
          <p:cNvSpPr txBox="1"/>
          <p:nvPr/>
        </p:nvSpPr>
        <p:spPr>
          <a:xfrm>
            <a:off x="6651204" y="830506"/>
            <a:ext cx="2053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Designer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0BFF3-8976-9B23-4D57-6A90D4397073}"/>
              </a:ext>
            </a:extLst>
          </p:cNvPr>
          <p:cNvSpPr txBox="1"/>
          <p:nvPr/>
        </p:nvSpPr>
        <p:spPr>
          <a:xfrm>
            <a:off x="9539680" y="830505"/>
            <a:ext cx="2303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Developer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0F80C-DF14-68AE-905F-8EC1A72888AD}"/>
              </a:ext>
            </a:extLst>
          </p:cNvPr>
          <p:cNvSpPr txBox="1"/>
          <p:nvPr/>
        </p:nvSpPr>
        <p:spPr>
          <a:xfrm>
            <a:off x="115989" y="1702965"/>
            <a:ext cx="17988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Сбор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команды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Выставление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задач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Контроль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исполнения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Проверка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продукта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Создание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демо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ADD084-6362-5B48-65B7-9D141B364498}"/>
              </a:ext>
            </a:extLst>
          </p:cNvPr>
          <p:cNvSpPr txBox="1"/>
          <p:nvPr/>
        </p:nvSpPr>
        <p:spPr>
          <a:xfrm>
            <a:off x="2045156" y="1702965"/>
            <a:ext cx="18357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Анализ ЦА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Анализ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конкурентов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Презентация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B41CC3-D5D4-4910-1ACF-5510BABDEAAB}"/>
              </a:ext>
            </a:extLst>
          </p:cNvPr>
          <p:cNvSpPr txBox="1"/>
          <p:nvPr/>
        </p:nvSpPr>
        <p:spPr>
          <a:xfrm>
            <a:off x="4419156" y="1560340"/>
            <a:ext cx="22300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Составление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сюжета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Генерация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фото с помощью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ИИ (</a:t>
            </a:r>
            <a:r>
              <a:rPr lang="en-US" dirty="0" err="1">
                <a:solidFill>
                  <a:schemeClr val="bg1"/>
                </a:solidFill>
                <a:latin typeface="Montserrat" pitchFamily="2" charset="-52"/>
              </a:rPr>
              <a:t>MidJourney</a:t>
            </a:r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)</a:t>
            </a:r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B80BFB-E2E6-B7EB-64FC-3398340C10C6}"/>
              </a:ext>
            </a:extLst>
          </p:cNvPr>
          <p:cNvSpPr txBox="1"/>
          <p:nvPr/>
        </p:nvSpPr>
        <p:spPr>
          <a:xfrm>
            <a:off x="6649254" y="1560340"/>
            <a:ext cx="27464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C</a:t>
            </a:r>
            <a:r>
              <a:rPr lang="ru-RU" dirty="0" err="1">
                <a:solidFill>
                  <a:schemeClr val="bg1"/>
                </a:solidFill>
                <a:latin typeface="Montserrat" pitchFamily="2" charset="-52"/>
              </a:rPr>
              <a:t>оздание</a:t>
            </a:r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 персонажей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Прорисовка сцен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Создание музыкальной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и визуальной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составляющей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3C94DC-D88A-26AC-CC01-6A764F0A63E7}"/>
              </a:ext>
            </a:extLst>
          </p:cNvPr>
          <p:cNvSpPr txBox="1"/>
          <p:nvPr/>
        </p:nvSpPr>
        <p:spPr>
          <a:xfrm>
            <a:off x="9395670" y="1543561"/>
            <a:ext cx="2746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Работа с </a:t>
            </a:r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git</a:t>
            </a:r>
          </a:p>
          <a:p>
            <a:endParaRPr lang="en-US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Создание кода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Объединение работы гейм-дизайнера, аналитика, дизайнера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Воплощение задумки в жизнь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7CC2A-A5B5-3D1D-43D3-26AE46B2F1A0}"/>
              </a:ext>
            </a:extLst>
          </p:cNvPr>
          <p:cNvSpPr txBox="1"/>
          <p:nvPr/>
        </p:nvSpPr>
        <p:spPr>
          <a:xfrm>
            <a:off x="11662330" y="6229533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9268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3D3658-27CD-9905-886E-3D20D2BC5D9E}"/>
              </a:ext>
            </a:extLst>
          </p:cNvPr>
          <p:cNvSpPr txBox="1"/>
          <p:nvPr/>
        </p:nvSpPr>
        <p:spPr>
          <a:xfrm>
            <a:off x="4261607" y="209725"/>
            <a:ext cx="280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" pitchFamily="2" charset="-52"/>
              </a:rPr>
              <a:t>Анализ ЦА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F7F89-821A-6554-77D4-3A5E85D15039}"/>
              </a:ext>
            </a:extLst>
          </p:cNvPr>
          <p:cNvSpPr txBox="1"/>
          <p:nvPr/>
        </p:nvSpPr>
        <p:spPr>
          <a:xfrm>
            <a:off x="11692078" y="6134282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55E77-8F97-83A9-73D7-136447F5BC93}"/>
              </a:ext>
            </a:extLst>
          </p:cNvPr>
          <p:cNvSpPr txBox="1"/>
          <p:nvPr/>
        </p:nvSpPr>
        <p:spPr>
          <a:xfrm>
            <a:off x="595618" y="1003983"/>
            <a:ext cx="44406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Планируете получать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высшее образование</a:t>
            </a:r>
            <a:r>
              <a:rPr lang="en-US" sz="2800" dirty="0">
                <a:solidFill>
                  <a:schemeClr val="bg1"/>
                </a:solidFill>
                <a:latin typeface="Montserrat" pitchFamily="2" charset="-52"/>
              </a:rPr>
              <a:t>?</a:t>
            </a:r>
            <a:endParaRPr lang="ru-RU" sz="2800" dirty="0">
              <a:solidFill>
                <a:schemeClr val="bg1"/>
              </a:solidFill>
              <a:latin typeface="Montserrat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DAA240F-BC3B-7620-6B05-8486149FD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23" y="2319337"/>
            <a:ext cx="3466549" cy="345173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E656AA3-6220-CBF4-326A-95B4698E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445" y="2319337"/>
            <a:ext cx="7239000" cy="304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FDC60F-5FFD-B590-C23D-ABCCDA091183}"/>
              </a:ext>
            </a:extLst>
          </p:cNvPr>
          <p:cNvSpPr txBox="1"/>
          <p:nvPr/>
        </p:nvSpPr>
        <p:spPr>
          <a:xfrm>
            <a:off x="6234022" y="1061496"/>
            <a:ext cx="44630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Какое направление</a:t>
            </a:r>
          </a:p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интересует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?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0913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3D3658-27CD-9905-886E-3D20D2BC5D9E}"/>
              </a:ext>
            </a:extLst>
          </p:cNvPr>
          <p:cNvSpPr txBox="1"/>
          <p:nvPr/>
        </p:nvSpPr>
        <p:spPr>
          <a:xfrm>
            <a:off x="3389152" y="159391"/>
            <a:ext cx="5187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" pitchFamily="2" charset="-52"/>
              </a:rPr>
              <a:t>Анализ конкурентов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73660E-A954-E26D-834C-D51982891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10" y="1440328"/>
            <a:ext cx="11224147" cy="44655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F84FD9-A0E4-AF8A-E45E-3E4CB22F9D0F}"/>
              </a:ext>
            </a:extLst>
          </p:cNvPr>
          <p:cNvSpPr txBox="1"/>
          <p:nvPr/>
        </p:nvSpPr>
        <p:spPr>
          <a:xfrm>
            <a:off x="11662330" y="6229533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44182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077AF8-6787-BAA5-6B94-C88B6F8F241C}"/>
              </a:ext>
            </a:extLst>
          </p:cNvPr>
          <p:cNvSpPr txBox="1"/>
          <p:nvPr/>
        </p:nvSpPr>
        <p:spPr>
          <a:xfrm>
            <a:off x="4068660" y="100668"/>
            <a:ext cx="3114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" pitchFamily="2" charset="-52"/>
              </a:rPr>
              <a:t>Требования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3B7021-EBDC-7111-FDDB-8B4B7CE9316C}"/>
              </a:ext>
            </a:extLst>
          </p:cNvPr>
          <p:cNvSpPr txBox="1"/>
          <p:nvPr/>
        </p:nvSpPr>
        <p:spPr>
          <a:xfrm>
            <a:off x="307694" y="1006679"/>
            <a:ext cx="3760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Продукт должен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9184C-E6E2-001C-D15F-E46133EDD294}"/>
              </a:ext>
            </a:extLst>
          </p:cNvPr>
          <p:cNvSpPr txBox="1"/>
          <p:nvPr/>
        </p:nvSpPr>
        <p:spPr>
          <a:xfrm>
            <a:off x="1988191" y="2189527"/>
            <a:ext cx="937628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Основа игры – детектив, либо приключение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Главный герой уверенный и целеустремленный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Стиль рисовки «Аниме»</a:t>
            </a:r>
            <a:endParaRPr lang="en-US" sz="2800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Музыкальное сопровождение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Драйв профессии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Доступность продукта (</a:t>
            </a:r>
            <a:r>
              <a:rPr lang="en-US" sz="2800" dirty="0">
                <a:solidFill>
                  <a:schemeClr val="bg1"/>
                </a:solidFill>
                <a:latin typeface="Montserrat" pitchFamily="2" charset="-52"/>
              </a:rPr>
              <a:t>Github</a:t>
            </a:r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00A3A-0BB1-FA7B-32F8-548FCE7F7BCE}"/>
              </a:ext>
            </a:extLst>
          </p:cNvPr>
          <p:cNvSpPr txBox="1"/>
          <p:nvPr/>
        </p:nvSpPr>
        <p:spPr>
          <a:xfrm>
            <a:off x="11595218" y="6273225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6948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>
            <a:off x="458705" y="680220"/>
            <a:ext cx="10454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-52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012" y="0"/>
            <a:ext cx="2401988" cy="2401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8E34A4-C490-9092-27DE-62F9F3E29F27}"/>
              </a:ext>
            </a:extLst>
          </p:cNvPr>
          <p:cNvSpPr txBox="1"/>
          <p:nvPr/>
        </p:nvSpPr>
        <p:spPr>
          <a:xfrm>
            <a:off x="1275584" y="3304310"/>
            <a:ext cx="3340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esigner</a:t>
            </a:r>
            <a:endParaRPr lang="ru-RU" sz="66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F5260B-6F02-8376-2A5D-878C60F6AD4E}"/>
              </a:ext>
            </a:extLst>
          </p:cNvPr>
          <p:cNvSpPr txBox="1"/>
          <p:nvPr/>
        </p:nvSpPr>
        <p:spPr>
          <a:xfrm>
            <a:off x="11662330" y="6229533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77040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555</Words>
  <Application>Microsoft Office PowerPoint</Application>
  <PresentationFormat>Широкоэкранный</PresentationFormat>
  <Paragraphs>318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Montserrat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Michael Zhmaylo</dc:creator>
  <cp:lastModifiedBy>Michael Zhmaylo</cp:lastModifiedBy>
  <cp:revision>148</cp:revision>
  <dcterms:created xsi:type="dcterms:W3CDTF">2023-11-27T16:56:42Z</dcterms:created>
  <dcterms:modified xsi:type="dcterms:W3CDTF">2023-12-30T06:02:35Z</dcterms:modified>
</cp:coreProperties>
</file>